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5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58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4808" r:id="rId2"/>
    <p:sldMasterId id="2147484831" r:id="rId3"/>
  </p:sldMasterIdLst>
  <p:notesMasterIdLst>
    <p:notesMasterId r:id="rId70"/>
  </p:notesMasterIdLst>
  <p:sldIdLst>
    <p:sldId id="262" r:id="rId4"/>
    <p:sldId id="259" r:id="rId5"/>
    <p:sldId id="542" r:id="rId6"/>
    <p:sldId id="543" r:id="rId7"/>
    <p:sldId id="403" r:id="rId8"/>
    <p:sldId id="404" r:id="rId9"/>
    <p:sldId id="470" r:id="rId10"/>
    <p:sldId id="405" r:id="rId11"/>
    <p:sldId id="290" r:id="rId12"/>
    <p:sldId id="471" r:id="rId13"/>
    <p:sldId id="407" r:id="rId14"/>
    <p:sldId id="472" r:id="rId15"/>
    <p:sldId id="426" r:id="rId16"/>
    <p:sldId id="473" r:id="rId17"/>
    <p:sldId id="474" r:id="rId18"/>
    <p:sldId id="475" r:id="rId19"/>
    <p:sldId id="436" r:id="rId20"/>
    <p:sldId id="476" r:id="rId21"/>
    <p:sldId id="477" r:id="rId22"/>
    <p:sldId id="478" r:id="rId23"/>
    <p:sldId id="296" r:id="rId24"/>
    <p:sldId id="479" r:id="rId25"/>
    <p:sldId id="480" r:id="rId26"/>
    <p:sldId id="324" r:id="rId27"/>
    <p:sldId id="544" r:id="rId28"/>
    <p:sldId id="545" r:id="rId29"/>
    <p:sldId id="487" r:id="rId30"/>
    <p:sldId id="498" r:id="rId31"/>
    <p:sldId id="548" r:id="rId32"/>
    <p:sldId id="500" r:id="rId33"/>
    <p:sldId id="499" r:id="rId34"/>
    <p:sldId id="486" r:id="rId35"/>
    <p:sldId id="549" r:id="rId36"/>
    <p:sldId id="550" r:id="rId37"/>
    <p:sldId id="551" r:id="rId38"/>
    <p:sldId id="553" r:id="rId39"/>
    <p:sldId id="554" r:id="rId40"/>
    <p:sldId id="555" r:id="rId41"/>
    <p:sldId id="502" r:id="rId42"/>
    <p:sldId id="503" r:id="rId43"/>
    <p:sldId id="343" r:id="rId44"/>
    <p:sldId id="481" r:id="rId45"/>
    <p:sldId id="342" r:id="rId46"/>
    <p:sldId id="507" r:id="rId47"/>
    <p:sldId id="547" r:id="rId48"/>
    <p:sldId id="349" r:id="rId49"/>
    <p:sldId id="346" r:id="rId50"/>
    <p:sldId id="483" r:id="rId51"/>
    <p:sldId id="447" r:id="rId52"/>
    <p:sldId id="451" r:id="rId53"/>
    <p:sldId id="450" r:id="rId54"/>
    <p:sldId id="464" r:id="rId55"/>
    <p:sldId id="467" r:id="rId56"/>
    <p:sldId id="488" r:id="rId57"/>
    <p:sldId id="490" r:id="rId58"/>
    <p:sldId id="494" r:id="rId59"/>
    <p:sldId id="495" r:id="rId60"/>
    <p:sldId id="491" r:id="rId61"/>
    <p:sldId id="492" r:id="rId62"/>
    <p:sldId id="526" r:id="rId63"/>
    <p:sldId id="527" r:id="rId64"/>
    <p:sldId id="528" r:id="rId65"/>
    <p:sldId id="529" r:id="rId66"/>
    <p:sldId id="530" r:id="rId67"/>
    <p:sldId id="531" r:id="rId68"/>
    <p:sldId id="532" r:id="rId69"/>
  </p:sldIdLst>
  <p:sldSz cx="9144000" cy="6858000" type="screen4x3"/>
  <p:notesSz cx="6648450" cy="97821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FF00"/>
    <a:srgbClr val="FF0000"/>
    <a:srgbClr val="0000CC"/>
    <a:srgbClr val="FF00FF"/>
    <a:srgbClr val="FF9900"/>
    <a:srgbClr val="9966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>
      <p:cViewPr varScale="1">
        <p:scale>
          <a:sx n="82" d="100"/>
          <a:sy n="82" d="100"/>
        </p:scale>
        <p:origin x="710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-29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.32161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18-12-17T13:06:28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16187 13907 0,'0'-29'390,"0"0"-374,0 0-1,28 29-15,-28-29 16,0 0 31,29 29-31,0-29 30,-29 0-30,29 29 15,-29-29 1,0 0-17,29 29-15,-29-28 47,0-1-16,0 0-31,29 29 32,-29-29-32,0 0 31,0 0 31,28 0-30,-28 0-1,29 29 16,-29-29-32,0 0 32,0 0 0,0 0-31,0 0-1,29 29 1,-29-29-16,0 0 16,29 29-16,-29-29 31,0 0-31,0 0 15,0 0 17,29 0-17,0 29 1,-29-58-16,28 29 16,-28 0 30,0 0-30,29 0 0,-29 0-1,0 0-15,29 29 16,-29-29 15,29 0-15,-29 0-1,29 29 1,-29-29 0,28 29-1,-28-29-15,0 0 32,29 29-32,-29-29 15,29 29-15,-29-29 16,29 0-1,0 0 1,0-29 0,-29 29-1,28 0 17,-28 0-32,29 29 15,-29-29 1,0 0-1,29 29-15,-29-29 16,29 29 0,-29-29-16,29-29 15,0 58 1,-1 0 15,-28-29-31,0 0 31,29 29-15,-29-29 15,29 29-15,-29-29 0,29 29 15,-29-29-31,29 0 31,0 29 0,-29-29 16,28 29-31,1 0-1,-29-29-15,29 29 16,-29-29-16,0 0 16,29 29-1,0 0 17,-29-29-1,28 0 0,1 0-15,-29 0-1,29 29 1,-29-29-16,0 0 47,29 0-32,0 29 1,-29-29 0,29 29 31,-29-29-47,28 0 78,-28 0-31,29 29-32,-29-29 1,29 0 31,-29 0-32,29 29 17,-29-29-17,0 0 1,58 0-1,-30 29 1,-28-29 0,0 0 46,0 0-46,29 29-1,0 0 1,-29-29 15,0 0-15,29 29-16,-29-29 47,0 0-16,29 29 32,-1-29-48,-28 0-15,0 0 31,29 29 16,-29-29-31,29 0-16,0 0 16,0 29-1,-29-29 16,29 29 32,-29-29-32,28 29-15,1 0-1,0-29 1,-29 0 31,29 29-31,0-29-16,0 0 31,-1 29-31,1-29 140,0 29-108,-29-29-32,29 0 15,0 29 17,-29-29-17,29 29-15,-29-29 31,28 0-15,1 0 0,0 29-1,-29-29 1,58-29 46,-30 0-62,1 58 16,0 0 0,0-29-16,0 29 78,-29-29-63,29 29 48,-29-29-47,28 29-1,1 0 1,-29-29 15,29 29-15,-29-29-1,29 29-15,0 0 32,-29-29-17,29 29-15,-1-29 63,1 0-48,0 29-15,0 0 16,-29-29 15,29 29 32,-29-29-48,28 0 1,1 29 93,0-29-31,-29 0-46,58 0 1921,-29-29-1953,-1 58 15,1-29-15,0 29 16,-29 58 2062,-29-29-2062,29 0 31,0 0 15,-29-29-15,29 29-31,0-58 577,29 29-577,0-29 0,0 29-1,-29-29 1,29 0 46,-29 0 48,29 29-110,-29-29 31,0 0 141,28 29-172,-28-29 16,29 29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5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6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7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9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0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ea typeface="华文新魏" panose="0201080004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700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sz="1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800" dirty="0" smtClean="0">
              <a:solidFill>
                <a:srgbClr val="00FF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62000"/>
            <a:ext cx="4876800" cy="36576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48200"/>
            <a:ext cx="4876800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600" dirty="0" smtClean="0">
              <a:solidFill>
                <a:srgbClr val="00FF00"/>
              </a:solidFill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65163" y="4706938"/>
            <a:ext cx="5318125" cy="38528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08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50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810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0410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105972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4097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265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000" dirty="0" smtClean="0">
              <a:solidFill>
                <a:srgbClr val="00FF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rgbClr val="00FF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5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1000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zh-CN" altLang="en-US" sz="800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48656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14901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5445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521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835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78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22363" y="1222375"/>
            <a:ext cx="4403725" cy="33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65163" y="4706938"/>
            <a:ext cx="5318125" cy="3852862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25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79475" y="733425"/>
            <a:ext cx="4889500" cy="36687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4646613"/>
            <a:ext cx="5318125" cy="44021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E8A30-A30E-426F-AA0B-3B27963045CB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BE23E-D363-4947-8841-CAAC22EC5E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395816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CFDBD-F435-4DD9-8E2D-9E0AD9FE5E3F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E4C35-8812-43C0-AF7A-B2520B5113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131194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1638" y="188913"/>
            <a:ext cx="2190750" cy="60499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188913"/>
            <a:ext cx="6419850" cy="604996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B68A6-2B68-4AE6-93AE-9738BC6279FE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43B7A-EE51-4C19-9F51-3C2C20A98F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160884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290FF-DB9A-4C91-842F-CAF41E61336C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3F6EE-6FE1-4F9B-A9F9-0640205CEC4E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449886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848381-14A0-48E3-A8AD-F5F1231C0E07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095D6-FDD1-406A-A7B3-FB4ADD9C32E4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59439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32D5E-60D8-46D0-8807-D17E19B02E04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DB2CC-DB1B-44E8-8CD4-C1E3B6BB8A24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546757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981075"/>
            <a:ext cx="430530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7088" y="981075"/>
            <a:ext cx="430530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2853E-2A02-4B09-B4B2-2D0D0AA3F17F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53B6B-52BD-4352-A1A3-A28F5A459CE8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13432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6BA56-7586-4E08-88DD-FAC481C9FD60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329E2-93FB-4773-9080-0494B0229B18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48624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90A8C-1409-4896-BBE8-11129D7378C9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58F00-6E0F-4A71-9DFB-9CE6C6DC52F3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161398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8A9108-DDAF-4BC8-8EB3-2F248854A3FC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4F60F-E644-45FB-AAF0-4EFEDC354D5A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627244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EE6BC9-6B66-4AFA-8D45-5648D50E90D9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36CCF-82D4-4526-94CB-2322ADC328BE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9171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83597-1D86-41EE-BE6D-2D49FC794929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73C9B9-44E6-4438-B01B-7C3EF83998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470690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3F11C-82F7-45C3-963C-C1648DF2DA3D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CEA47-AE21-478D-A0E5-1BF48FA82532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242622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CF4C5-6604-4875-95F0-02EDFBF7A6FD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EC454-3E3D-41C9-9691-DC8F0E548F2E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090613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1638" y="188913"/>
            <a:ext cx="2190750" cy="60499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188913"/>
            <a:ext cx="6419850" cy="604996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1407B-3437-4CE5-8466-4A98F8F19E91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37FFA7-5029-464B-A398-BA33E1290A85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96358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838200"/>
            <a:ext cx="7772400" cy="1447800"/>
          </a:xfrm>
        </p:spPr>
        <p:txBody>
          <a:bodyPr/>
          <a:lstStyle>
            <a:lvl1pPr algn="ctr">
              <a:defRPr sz="9600" u="none">
                <a:ea typeface="华文行楷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286000"/>
            <a:ext cx="7924800" cy="3429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4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D995FD64-D65C-4D46-A9A4-64B9D9925B2A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14AFE4-8A4B-4A1F-8F03-87B35A952B16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033495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36E09-CADF-4DD5-BE54-0BCF7FC62EF1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0EC6C-DB78-4621-ACDE-DBB5B51633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184176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8A1FE-1A40-40A0-A921-6002CD5E5F5E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2DDB64-B866-4816-AC78-7CBCF83231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796227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305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08525" y="908050"/>
            <a:ext cx="4305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E9403-59E3-4F5F-9752-DF779EEDF39A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8EEA5-D7CA-4832-BC7C-942BE273C3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90693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00DBC-5BB5-4A8F-8909-929D347B53AE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E5852-6BE6-4F69-9A51-F12619D732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29080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C2F40-3228-4030-A3FE-E247AFF6B5FE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2F9DC-355C-4FF5-BED8-4B41E48241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60451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6C889-002B-4192-8D66-3C72EA700614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C36CF-F435-44C8-97E2-AF45238A14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211280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168AC-B3E3-4474-8037-11626ACA3592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9BA58-677E-447F-97D2-1FFF0410C4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23649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1D222-73C0-4F8D-A601-B6B3467873D5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BB187-BBC8-471C-B6F8-F9143AB768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84244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93DC3-F1C1-4860-8874-3FD9C9547193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95738-D6FC-452D-A53B-30BB210D5D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961431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23075" y="115888"/>
            <a:ext cx="2190750" cy="60499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419850" cy="60499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62083-1FCB-4B4F-BD4E-88CF33E85AE4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990AF-0FF5-4F25-A6B9-CF350F11FE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621755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981075"/>
            <a:ext cx="430530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7088" y="981075"/>
            <a:ext cx="430530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7CBFE-2EF8-483A-8081-4825FC344E23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591D9-458E-468E-BEF2-E07EF41D73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881877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390EA1-F7A0-40C5-9A53-83AB6338645E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3169F8-1C9E-4C25-A1BB-BF7B738F2B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912230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3DC683-14DF-43D0-9A51-FA822B690E55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902D9-2A96-46E8-BD47-193842D849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055418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6D1BA-A8C7-43B9-80F4-C2C0C2FF6C73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1C8DC-A76B-4684-A2A8-5589B39DE0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34059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181F1F-331C-40E6-9E37-1B79B882EAF1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422A5F-0DE0-47DC-AF6E-D05509C138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31360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C8A15-ACBA-4219-9BA7-31153DBE3826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E17FD3-0BF5-4CFE-9E9F-B2928542C1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0040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400">
                <a:solidFill>
                  <a:srgbClr val="FF0066"/>
                </a:solidFill>
                <a:latin typeface="+mn-lt"/>
              </a:defRPr>
            </a:lvl1pPr>
          </a:lstStyle>
          <a:p>
            <a:pPr>
              <a:defRPr/>
            </a:pPr>
            <a:fld id="{6F98997E-C90A-4764-8A2D-A8F2532E9124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buFont typeface="Arial" panose="020B0604020202020204" pitchFamily="34" charset="0"/>
              <a:buNone/>
              <a:defRPr sz="1400">
                <a:solidFill>
                  <a:srgbClr val="FF0066"/>
                </a:solidFill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400">
                <a:solidFill>
                  <a:srgbClr val="FF0066"/>
                </a:solidFill>
                <a:latin typeface="+mn-lt"/>
              </a:defRPr>
            </a:lvl1pPr>
          </a:lstStyle>
          <a:p>
            <a:pPr>
              <a:defRPr/>
            </a:pPr>
            <a:fld id="{D840EB18-4DA1-4A8B-8AE2-1D4672A9E7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81075"/>
            <a:ext cx="8763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9" r:id="rId1"/>
    <p:sldLayoutId id="2147484810" r:id="rId2"/>
    <p:sldLayoutId id="2147484811" r:id="rId3"/>
    <p:sldLayoutId id="2147484812" r:id="rId4"/>
    <p:sldLayoutId id="2147484813" r:id="rId5"/>
    <p:sldLayoutId id="2147484814" r:id="rId6"/>
    <p:sldLayoutId id="2147484815" r:id="rId7"/>
    <p:sldLayoutId id="2147484816" r:id="rId8"/>
    <p:sldLayoutId id="2147484817" r:id="rId9"/>
    <p:sldLayoutId id="2147484818" r:id="rId10"/>
    <p:sldLayoutId id="214748481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981075"/>
            <a:ext cx="8763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D442213B-B3F2-423B-94AF-2124AA9B2295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5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anose="020B0604020202020204" pitchFamily="34" charset="0"/>
              <a:buNone/>
              <a:defRPr sz="1400">
                <a:solidFill>
                  <a:srgbClr val="FF0066"/>
                </a:solidFill>
                <a:latin typeface="+mn-lt"/>
              </a:defRPr>
            </a:lvl1pPr>
          </a:lstStyle>
          <a:p>
            <a:pPr>
              <a:defRPr/>
            </a:pPr>
            <a:fld id="{D7B4E4A5-5AFF-4475-A268-E1C8A8DE1646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0" r:id="rId1"/>
    <p:sldLayoutId id="2147484821" r:id="rId2"/>
    <p:sldLayoutId id="2147484822" r:id="rId3"/>
    <p:sldLayoutId id="2147484823" r:id="rId4"/>
    <p:sldLayoutId id="2147484824" r:id="rId5"/>
    <p:sldLayoutId id="2147484825" r:id="rId6"/>
    <p:sldLayoutId id="2147484826" r:id="rId7"/>
    <p:sldLayoutId id="2147484827" r:id="rId8"/>
    <p:sldLayoutId id="2147484828" r:id="rId9"/>
    <p:sldLayoutId id="2147484829" r:id="rId10"/>
    <p:sldLayoutId id="2147484830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u="sng" kern="1200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400" u="sng">
          <a:solidFill>
            <a:srgbClr val="FFFF00"/>
          </a:solidFill>
          <a:latin typeface="Arial" panose="020B0604020202020204" pitchFamily="34" charset="0"/>
          <a:ea typeface="华文中宋" panose="020106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72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FF0066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CB598CA7-D020-4FA5-B4BB-A9840CA07E37}" type="datetime1">
              <a:rPr lang="zh-CN" altLang="en-US"/>
              <a:pPr>
                <a:defRPr/>
              </a:pPr>
              <a:t>2019/6/3</a:t>
            </a:fld>
            <a:endParaRPr lang="en-US" altLang="zh-CN"/>
          </a:p>
        </p:txBody>
      </p:sp>
      <p:sp>
        <p:nvSpPr>
          <p:cNvPr id="7783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0066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05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0066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D9B92E4-D650-47FF-8E83-35831A9823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214313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08050"/>
            <a:ext cx="8763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7844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2" r:id="rId1"/>
    <p:sldLayoutId id="2147484833" r:id="rId2"/>
    <p:sldLayoutId id="2147484834" r:id="rId3"/>
    <p:sldLayoutId id="2147484835" r:id="rId4"/>
    <p:sldLayoutId id="2147484836" r:id="rId5"/>
    <p:sldLayoutId id="2147484837" r:id="rId6"/>
    <p:sldLayoutId id="2147484838" r:id="rId7"/>
    <p:sldLayoutId id="2147484839" r:id="rId8"/>
    <p:sldLayoutId id="2147484840" r:id="rId9"/>
    <p:sldLayoutId id="2147484841" r:id="rId10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4800" u="sng">
          <a:solidFill>
            <a:srgbClr val="FFFF00"/>
          </a:solidFill>
          <a:latin typeface="Arial Narrow" pitchFamily="34" charset="0"/>
          <a:ea typeface="华文中宋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28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6.png"/><Relationship Id="rId4" Type="http://schemas.openxmlformats.org/officeDocument/2006/relationships/image" Target="../media/image65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79388" y="404813"/>
            <a:ext cx="4464050" cy="1447800"/>
          </a:xfrm>
        </p:spPr>
        <p:txBody>
          <a:bodyPr/>
          <a:lstStyle/>
          <a:p>
            <a:pPr algn="ctr" eaLnBrk="1" hangingPunct="1"/>
            <a:r>
              <a:rPr lang="zh-CN" altLang="en-US" sz="6600" u="none" smtClean="0">
                <a:ea typeface="华文行楷" panose="02010800040101010101" pitchFamily="2" charset="-122"/>
              </a:rPr>
              <a:t>天文学导论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001713" y="2096505"/>
            <a:ext cx="2819400" cy="1295400"/>
          </a:xfrm>
        </p:spPr>
        <p:txBody>
          <a:bodyPr/>
          <a:lstStyle/>
          <a:p>
            <a:pPr marL="0" indent="0" algn="ctr">
              <a:lnSpc>
                <a:spcPct val="6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4000" b="1" dirty="0" smtClean="0"/>
              <a:t>第</a:t>
            </a:r>
            <a:r>
              <a:rPr lang="en-US" altLang="zh-CN" sz="4000" b="1" dirty="0" smtClean="0"/>
              <a:t>15</a:t>
            </a:r>
            <a:r>
              <a:rPr lang="zh-CN" altLang="en-US" sz="4000" b="1" dirty="0" smtClean="0"/>
              <a:t>讲</a:t>
            </a:r>
          </a:p>
          <a:p>
            <a:pPr marL="0" indent="0" algn="ctr">
              <a:lnSpc>
                <a:spcPct val="6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4000" b="1" dirty="0" smtClean="0"/>
              <a:t>宇宙学</a:t>
            </a:r>
            <a:endParaRPr lang="zh-CN" altLang="en-US" sz="4000" dirty="0" smtClean="0"/>
          </a:p>
        </p:txBody>
      </p:sp>
      <p:sp>
        <p:nvSpPr>
          <p:cNvPr id="3076" name="Text Box 5"/>
          <p:cNvSpPr txBox="1">
            <a:spLocks noChangeArrowheads="1"/>
          </p:cNvSpPr>
          <p:nvPr/>
        </p:nvSpPr>
        <p:spPr bwMode="auto">
          <a:xfrm>
            <a:off x="572294" y="3748087"/>
            <a:ext cx="6248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Arial Narrow" panose="020B0606020202030204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A man said to the universe:</a:t>
            </a:r>
          </a:p>
          <a:p>
            <a:pPr eaLnBrk="1" hangingPunct="1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</a:rPr>
              <a:t>“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Sir, I exist!</a:t>
            </a: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</a:rPr>
              <a:t>”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</a:rPr>
              <a:t>“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However,</a:t>
            </a: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</a:rPr>
              <a:t>”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replied the universe,</a:t>
            </a:r>
          </a:p>
          <a:p>
            <a:pPr eaLnBrk="1" hangingPunct="1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</a:rPr>
              <a:t>“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The fact has not created in me</a:t>
            </a:r>
          </a:p>
          <a:p>
            <a:pPr eaLnBrk="1" hangingPunct="1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A sense of obligation.</a:t>
            </a: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</a:rPr>
              <a:t>”</a:t>
            </a:r>
            <a:endParaRPr lang="en-US" altLang="zh-CN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4355976" y="5976937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Stephen Crane (1871—1900)</a:t>
            </a:r>
          </a:p>
        </p:txBody>
      </p:sp>
      <p:pic>
        <p:nvPicPr>
          <p:cNvPr id="3078" name="Picture 9" descr="opencl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228600"/>
            <a:ext cx="4646612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534400" cy="685800"/>
          </a:xfrm>
        </p:spPr>
        <p:txBody>
          <a:bodyPr/>
          <a:lstStyle/>
          <a:p>
            <a:pPr algn="ctr"/>
            <a:r>
              <a:rPr lang="en-US" altLang="zh-CN" smtClean="0"/>
              <a:t>2</a:t>
            </a:r>
            <a:r>
              <a:rPr lang="zh-CN" altLang="en-US" smtClean="0"/>
              <a:t>、加速膨胀的宇宙与暗能量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708" y="1628800"/>
            <a:ext cx="8763000" cy="4648660"/>
          </a:xfrm>
        </p:spPr>
        <p:txBody>
          <a:bodyPr/>
          <a:lstStyle/>
          <a:p>
            <a:r>
              <a:rPr lang="zh-CN" altLang="en-US" dirty="0"/>
              <a:t>因为</a:t>
            </a:r>
            <a:r>
              <a:rPr lang="zh-CN" altLang="en-US" dirty="0" smtClean="0"/>
              <a:t>，引力使宇宙膨胀减速</a:t>
            </a:r>
          </a:p>
          <a:p>
            <a:pPr lvl="1"/>
            <a:r>
              <a:rPr lang="zh-CN" altLang="en-US" dirty="0" smtClean="0"/>
              <a:t>宇宙过去的膨胀速度比目前要快得多</a:t>
            </a:r>
            <a:endParaRPr lang="zh-CN" altLang="en-US" sz="3600" dirty="0" smtClean="0">
              <a:sym typeface="Wingdings" panose="05000000000000000000" pitchFamily="2" charset="2"/>
            </a:endParaRPr>
          </a:p>
          <a:p>
            <a:r>
              <a:rPr lang="zh-CN" altLang="en-US" dirty="0" smtClean="0"/>
              <a:t>所以，遥远天体的</a:t>
            </a:r>
            <a:r>
              <a:rPr lang="en-US" altLang="zh-CN" dirty="0" smtClean="0"/>
              <a:t>[</a:t>
            </a:r>
            <a:r>
              <a:rPr lang="zh-CN" altLang="en-US" dirty="0" smtClean="0"/>
              <a:t>观测</a:t>
            </a:r>
            <a:r>
              <a:rPr lang="en-US" altLang="zh-CN" dirty="0" smtClean="0"/>
              <a:t>]</a:t>
            </a:r>
            <a:r>
              <a:rPr lang="zh-CN" altLang="en-US" dirty="0" smtClean="0"/>
              <a:t>视亮度：应亮于由 </a:t>
            </a:r>
            <a:r>
              <a:rPr lang="en-US" altLang="zh-CN" dirty="0" smtClean="0"/>
              <a:t>[</a:t>
            </a:r>
            <a:r>
              <a:rPr lang="zh-CN" altLang="en-US" dirty="0"/>
              <a:t>基于</a:t>
            </a:r>
            <a:r>
              <a:rPr lang="zh-CN" altLang="en-US" dirty="0" smtClean="0"/>
              <a:t>星系红移</a:t>
            </a:r>
            <a:r>
              <a:rPr lang="en-US" altLang="zh-CN" dirty="0" smtClean="0"/>
              <a:t>] </a:t>
            </a:r>
            <a:r>
              <a:rPr lang="zh-CN" altLang="en-US" dirty="0" smtClean="0"/>
              <a:t>哈勃定律推出的距离所给出的视亮度，因为</a:t>
            </a:r>
          </a:p>
          <a:p>
            <a:pPr lvl="1"/>
            <a:r>
              <a:rPr lang="zh-CN" altLang="en-US" sz="3200" dirty="0" smtClean="0"/>
              <a:t>视亮度</a:t>
            </a:r>
            <a:r>
              <a:rPr lang="en-US" altLang="zh-CN" sz="3200" dirty="0" smtClean="0"/>
              <a:t>+“</a:t>
            </a:r>
            <a:r>
              <a:rPr lang="zh-CN" altLang="en-US" sz="3200" dirty="0" smtClean="0"/>
              <a:t>烛光光度</a:t>
            </a:r>
            <a:r>
              <a:rPr lang="en-US" altLang="zh-CN" sz="3200" dirty="0" smtClean="0"/>
              <a:t>?” </a:t>
            </a:r>
            <a:r>
              <a:rPr lang="en-US" altLang="zh-CN" sz="3200" dirty="0" smtClean="0">
                <a:sym typeface="Wingdings" panose="05000000000000000000" pitchFamily="2" charset="2"/>
              </a:rPr>
              <a:t> </a:t>
            </a:r>
            <a:r>
              <a:rPr lang="zh-CN" altLang="en-US" sz="3200" dirty="0" smtClean="0">
                <a:sym typeface="Wingdings" panose="05000000000000000000" pitchFamily="2" charset="2"/>
              </a:rPr>
              <a:t>距离 </a:t>
            </a:r>
            <a:r>
              <a:rPr lang="en-US" altLang="zh-CN" sz="3200" dirty="0" smtClean="0">
                <a:sym typeface="Wingdings" panose="05000000000000000000" pitchFamily="2" charset="2"/>
              </a:rPr>
              <a:t>&lt; </a:t>
            </a:r>
            <a:r>
              <a:rPr lang="zh-CN" altLang="en-US" sz="3200" dirty="0" smtClean="0">
                <a:sym typeface="Wingdings" panose="05000000000000000000" pitchFamily="2" charset="2"/>
              </a:rPr>
              <a:t>测红移</a:t>
            </a:r>
            <a:r>
              <a:rPr lang="en-US" altLang="zh-CN" sz="3200" dirty="0" smtClean="0">
                <a:sym typeface="Wingdings" panose="05000000000000000000" pitchFamily="2" charset="2"/>
              </a:rPr>
              <a:t>[</a:t>
            </a:r>
            <a:r>
              <a:rPr lang="zh-CN" altLang="en-US" sz="3200" dirty="0" smtClean="0">
                <a:sym typeface="Wingdings" panose="05000000000000000000" pitchFamily="2" charset="2"/>
              </a:rPr>
              <a:t>速度</a:t>
            </a:r>
            <a:r>
              <a:rPr lang="en-US" altLang="zh-CN" sz="3200" dirty="0" smtClean="0">
                <a:sym typeface="Wingdings" panose="05000000000000000000" pitchFamily="2" charset="2"/>
              </a:rPr>
              <a:t>]+</a:t>
            </a:r>
            <a:r>
              <a:rPr lang="zh-CN" altLang="en-US" sz="3200" dirty="0" smtClean="0">
                <a:sym typeface="Wingdings" panose="05000000000000000000" pitchFamily="2" charset="2"/>
              </a:rPr>
              <a:t>哈勃定律 </a:t>
            </a:r>
            <a:r>
              <a:rPr lang="en-US" altLang="zh-CN" sz="3200" dirty="0" smtClean="0">
                <a:sym typeface="Wingdings" panose="05000000000000000000" pitchFamily="2" charset="2"/>
              </a:rPr>
              <a:t> </a:t>
            </a:r>
            <a:r>
              <a:rPr lang="zh-CN" altLang="en-US" sz="3200" dirty="0" smtClean="0">
                <a:sym typeface="Wingdings" panose="05000000000000000000" pitchFamily="2" charset="2"/>
              </a:rPr>
              <a:t>距离</a:t>
            </a:r>
            <a:r>
              <a:rPr lang="en-US" altLang="zh-CN" sz="3200" dirty="0" smtClean="0">
                <a:sym typeface="Wingdings" panose="05000000000000000000" pitchFamily="2" charset="2"/>
              </a:rPr>
              <a:t>?+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+“</a:t>
            </a:r>
            <a:r>
              <a:rPr lang="zh-CN" altLang="en-US" sz="3200" dirty="0" smtClean="0"/>
              <a:t>烛光</a:t>
            </a:r>
            <a:r>
              <a:rPr lang="zh-CN" altLang="en-US" sz="3200" dirty="0"/>
              <a:t>光度</a:t>
            </a:r>
            <a:r>
              <a:rPr lang="en-US" altLang="zh-CN" sz="3200" dirty="0" smtClean="0"/>
              <a:t>?” </a:t>
            </a:r>
            <a:r>
              <a:rPr lang="en-US" altLang="zh-CN" sz="3200" dirty="0" smtClean="0">
                <a:sym typeface="Wingdings" panose="05000000000000000000" pitchFamily="2" charset="2"/>
              </a:rPr>
              <a:t> “</a:t>
            </a:r>
            <a:r>
              <a:rPr lang="zh-CN" altLang="en-US" sz="3200" dirty="0" smtClean="0">
                <a:sym typeface="Wingdings" panose="05000000000000000000" pitchFamily="2" charset="2"/>
              </a:rPr>
              <a:t>视亮度</a:t>
            </a:r>
            <a:r>
              <a:rPr lang="en-US" altLang="zh-CN" sz="3200" dirty="0" smtClean="0">
                <a:sym typeface="Wingdings" panose="05000000000000000000" pitchFamily="2" charset="2"/>
              </a:rPr>
              <a:t>”</a:t>
            </a:r>
            <a:r>
              <a:rPr lang="en-US" altLang="zh-CN" sz="3200" dirty="0" smtClean="0"/>
              <a:t> </a:t>
            </a:r>
            <a:endParaRPr lang="zh-CN" altLang="en-US" sz="3200" dirty="0" smtClean="0"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 smtClean="0"/>
              <a:t>宇宙膨胀在加速！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341439"/>
            <a:ext cx="8763000" cy="2303586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1998</a:t>
            </a:r>
            <a:r>
              <a:rPr lang="zh-CN" altLang="en-US" dirty="0" smtClean="0"/>
              <a:t>年，遥远星系中</a:t>
            </a:r>
            <a:r>
              <a:rPr lang="en-US" altLang="zh-CN" dirty="0" err="1" smtClean="0">
                <a:solidFill>
                  <a:srgbClr val="FFFF00"/>
                </a:solidFill>
              </a:rPr>
              <a:t>Ia</a:t>
            </a:r>
            <a:r>
              <a:rPr lang="zh-CN" altLang="en-US" dirty="0" smtClean="0">
                <a:solidFill>
                  <a:srgbClr val="FFFF00"/>
                </a:solidFill>
              </a:rPr>
              <a:t>型超新星</a:t>
            </a:r>
            <a:r>
              <a:rPr lang="zh-CN" altLang="en-US" dirty="0" smtClean="0"/>
              <a:t>的观测亮度</a:t>
            </a:r>
            <a:r>
              <a:rPr lang="zh-CN" altLang="en-US" dirty="0" smtClean="0">
                <a:solidFill>
                  <a:srgbClr val="FFFF00"/>
                </a:solidFill>
              </a:rPr>
              <a:t>暗于</a:t>
            </a:r>
            <a:r>
              <a:rPr lang="zh-CN" altLang="en-US" dirty="0" smtClean="0"/>
              <a:t>由星系红移  </a:t>
            </a:r>
            <a:r>
              <a:rPr lang="en-US" altLang="zh-CN" dirty="0" smtClean="0"/>
              <a:t>[+</a:t>
            </a:r>
            <a:r>
              <a:rPr lang="zh-CN" altLang="en-US" dirty="0" smtClean="0"/>
              <a:t>哈勃定律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距离</a:t>
            </a:r>
            <a:r>
              <a:rPr lang="en-US" altLang="zh-CN" dirty="0" smtClean="0"/>
              <a:t>+</a:t>
            </a:r>
            <a:r>
              <a:rPr lang="zh-CN" altLang="en-US" dirty="0" smtClean="0"/>
              <a:t>光度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推测亮度</a:t>
            </a:r>
            <a:r>
              <a:rPr lang="en-US" altLang="zh-CN" dirty="0" smtClean="0"/>
              <a:t>]   </a:t>
            </a:r>
            <a:r>
              <a:rPr lang="zh-CN" altLang="en-US" dirty="0" smtClean="0"/>
              <a:t>所期待的亮度，与期待结果相反！</a:t>
            </a:r>
          </a:p>
          <a:p>
            <a:pPr eaLnBrk="1" hangingPunct="1"/>
            <a:r>
              <a:rPr lang="zh-CN" altLang="en-US" dirty="0" smtClean="0"/>
              <a:t>表明宇宙膨胀不仅不随时间减速，而是在加速</a:t>
            </a:r>
          </a:p>
        </p:txBody>
      </p:sp>
      <p:pic>
        <p:nvPicPr>
          <p:cNvPr id="19460" name="Picture 4" descr="SN_1998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900505"/>
            <a:ext cx="6334630" cy="235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481619"/>
            <a:ext cx="3763181" cy="6049962"/>
          </a:xfrm>
        </p:spPr>
        <p:txBody>
          <a:bodyPr/>
          <a:lstStyle/>
          <a:p>
            <a:r>
              <a:rPr lang="zh-CN" altLang="en-US" sz="2800" dirty="0" smtClean="0"/>
              <a:t>减速膨胀模型说，观测星系红移应</a:t>
            </a:r>
            <a:r>
              <a:rPr lang="zh-CN" altLang="en-US" sz="2800" dirty="0" smtClean="0">
                <a:solidFill>
                  <a:srgbClr val="00FF00"/>
                </a:solidFill>
              </a:rPr>
              <a:t>大于</a:t>
            </a:r>
            <a:r>
              <a:rPr lang="en-US" altLang="zh-CN" sz="2800" dirty="0" err="1" smtClean="0"/>
              <a:t>Ia</a:t>
            </a:r>
            <a:r>
              <a:rPr lang="zh-CN" altLang="en-US" sz="2800" dirty="0" smtClean="0"/>
              <a:t>超新星标准烛光距离推测的红移（因为前者距离</a:t>
            </a:r>
            <a:r>
              <a:rPr lang="en-US" altLang="zh-CN" sz="2800" dirty="0" smtClean="0"/>
              <a:t>&gt;</a:t>
            </a:r>
            <a:r>
              <a:rPr lang="zh-CN" altLang="en-US" sz="2800" dirty="0" smtClean="0"/>
              <a:t>后者距离）</a:t>
            </a:r>
            <a:endParaRPr lang="en-US" altLang="zh-CN" sz="2800" dirty="0" smtClean="0"/>
          </a:p>
          <a:p>
            <a:r>
              <a:rPr lang="zh-CN" altLang="en-US" sz="2800" dirty="0" smtClean="0"/>
              <a:t>但，观测数据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点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表明，直接测得的星系红移</a:t>
            </a:r>
            <a:r>
              <a:rPr lang="zh-CN" altLang="en-US" sz="2800" dirty="0" smtClean="0">
                <a:solidFill>
                  <a:srgbClr val="00FF00"/>
                </a:solidFill>
              </a:rPr>
              <a:t>小于</a:t>
            </a:r>
            <a:r>
              <a:rPr lang="zh-CN" altLang="en-US" sz="2800" dirty="0" smtClean="0"/>
              <a:t>由</a:t>
            </a:r>
            <a:r>
              <a:rPr lang="en-US" altLang="zh-CN" sz="2800" dirty="0" err="1" smtClean="0"/>
              <a:t>Ia</a:t>
            </a:r>
            <a:r>
              <a:rPr lang="zh-CN" altLang="en-US" sz="2800" dirty="0" smtClean="0"/>
              <a:t>超新星距离 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减速膨胀</a:t>
            </a:r>
            <a:r>
              <a:rPr lang="en-US" altLang="zh-CN" sz="2800" dirty="0" smtClean="0"/>
              <a:t>] </a:t>
            </a:r>
            <a:r>
              <a:rPr lang="zh-CN" altLang="en-US" sz="2800" dirty="0" smtClean="0"/>
              <a:t>所推出的星系红移</a:t>
            </a:r>
          </a:p>
          <a:p>
            <a:endParaRPr lang="zh-CN" altLang="en-US" sz="2800" dirty="0" smtClean="0"/>
          </a:p>
          <a:p>
            <a:r>
              <a:rPr lang="zh-CN" altLang="en-US" sz="2800" dirty="0" smtClean="0">
                <a:solidFill>
                  <a:srgbClr val="FFFF00"/>
                </a:solidFill>
              </a:rPr>
              <a:t>高红移</a:t>
            </a:r>
            <a:r>
              <a:rPr lang="en-US" altLang="zh-CN" sz="2800" dirty="0" err="1" smtClean="0">
                <a:solidFill>
                  <a:srgbClr val="FFFF00"/>
                </a:solidFill>
              </a:rPr>
              <a:t>Ia</a:t>
            </a:r>
            <a:r>
              <a:rPr lang="zh-CN" altLang="en-US" sz="2800" dirty="0" smtClean="0">
                <a:solidFill>
                  <a:srgbClr val="FFFF00"/>
                </a:solidFill>
              </a:rPr>
              <a:t>超新星</a:t>
            </a:r>
            <a:r>
              <a:rPr lang="zh-CN" altLang="en-US" sz="2800" dirty="0" smtClean="0"/>
              <a:t>能更好区分膨胀模型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01" y="260648"/>
            <a:ext cx="4915681" cy="6270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9" name="右箭头 1"/>
          <p:cNvSpPr>
            <a:spLocks noChangeArrowheads="1"/>
          </p:cNvSpPr>
          <p:nvPr/>
        </p:nvSpPr>
        <p:spPr bwMode="auto">
          <a:xfrm flipV="1">
            <a:off x="3401790" y="5229200"/>
            <a:ext cx="1890289" cy="396044"/>
          </a:xfrm>
          <a:prstGeom prst="rightArrow">
            <a:avLst>
              <a:gd name="adj1" fmla="val 50000"/>
              <a:gd name="adj2" fmla="val 49879"/>
            </a:avLst>
          </a:prstGeom>
          <a:solidFill>
            <a:srgbClr val="FF00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360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62492" y="5445224"/>
            <a:ext cx="1874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烛光距离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21301" y="695737"/>
            <a:ext cx="677108" cy="2248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红移距离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等腰三角形 5"/>
          <p:cNvSpPr/>
          <p:nvPr/>
        </p:nvSpPr>
        <p:spPr bwMode="auto">
          <a:xfrm>
            <a:off x="6421473" y="4247944"/>
            <a:ext cx="196608" cy="26632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等腰三角形 10"/>
          <p:cNvSpPr/>
          <p:nvPr/>
        </p:nvSpPr>
        <p:spPr bwMode="auto">
          <a:xfrm>
            <a:off x="6512886" y="3981616"/>
            <a:ext cx="196608" cy="26632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/>
        </p:nvSpPr>
        <p:spPr bwMode="auto">
          <a:xfrm>
            <a:off x="6611190" y="3715288"/>
            <a:ext cx="196608" cy="26632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CN" smtClean="0"/>
              <a:t>2011</a:t>
            </a:r>
            <a:r>
              <a:rPr lang="zh-CN" altLang="en-US" smtClean="0"/>
              <a:t>年诺贝尔物理学奖</a:t>
            </a:r>
          </a:p>
        </p:txBody>
      </p:sp>
      <p:pic>
        <p:nvPicPr>
          <p:cNvPr id="23555" name="内容占位符 3" descr="112539f7bwq0sqg7smf1wx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916113"/>
            <a:ext cx="1543050" cy="2162175"/>
          </a:xfrm>
        </p:spPr>
      </p:pic>
      <p:pic>
        <p:nvPicPr>
          <p:cNvPr id="23556" name="图片 4" descr="11254002u6ssn462mgm22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916113"/>
            <a:ext cx="15430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图片 5" descr="112540pzwnwah0pzhk5wp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844675"/>
            <a:ext cx="15430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Box 6"/>
          <p:cNvSpPr txBox="1">
            <a:spLocks noChangeArrowheads="1"/>
          </p:cNvSpPr>
          <p:nvPr/>
        </p:nvSpPr>
        <p:spPr bwMode="auto">
          <a:xfrm>
            <a:off x="250825" y="1052513"/>
            <a:ext cx="914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latin typeface="黑体" panose="02010609060101010101" pitchFamily="49" charset="-122"/>
              </a:rPr>
              <a:t>“通过观测遥远的超新星发现宇宙正在加速膨胀”</a:t>
            </a:r>
          </a:p>
        </p:txBody>
      </p:sp>
      <p:sp>
        <p:nvSpPr>
          <p:cNvPr id="23559" name="TextBox 7"/>
          <p:cNvSpPr txBox="1">
            <a:spLocks noChangeArrowheads="1"/>
          </p:cNvSpPr>
          <p:nvPr/>
        </p:nvSpPr>
        <p:spPr bwMode="auto">
          <a:xfrm>
            <a:off x="179388" y="4221163"/>
            <a:ext cx="2952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latin typeface="黑体" panose="02010609060101010101" pitchFamily="49" charset="-122"/>
              </a:rPr>
              <a:t>索尔</a:t>
            </a:r>
            <a:r>
              <a:rPr lang="en-US" altLang="zh-CN" sz="2800" dirty="0">
                <a:latin typeface="黑体" panose="02010609060101010101" pitchFamily="49" charset="-122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</a:rPr>
              <a:t>珀尔马特 </a:t>
            </a:r>
            <a:r>
              <a:rPr lang="en-US" altLang="zh-CN" sz="2800" dirty="0">
                <a:latin typeface="黑体" panose="02010609060101010101" pitchFamily="49" charset="-122"/>
              </a:rPr>
              <a:t>Saul </a:t>
            </a:r>
            <a:r>
              <a:rPr lang="en-US" altLang="zh-CN" sz="2800" dirty="0" err="1">
                <a:latin typeface="黑体" panose="02010609060101010101" pitchFamily="49" charset="-122"/>
              </a:rPr>
              <a:t>Perlmutter</a:t>
            </a:r>
            <a:endParaRPr lang="en-US" altLang="zh-CN" sz="2800" dirty="0">
              <a:latin typeface="黑体" panose="02010609060101010101" pitchFamily="49" charset="-122"/>
            </a:endParaRPr>
          </a:p>
        </p:txBody>
      </p:sp>
      <p:sp>
        <p:nvSpPr>
          <p:cNvPr id="23560" name="TextBox 8"/>
          <p:cNvSpPr txBox="1">
            <a:spLocks noChangeArrowheads="1"/>
          </p:cNvSpPr>
          <p:nvPr/>
        </p:nvSpPr>
        <p:spPr bwMode="auto">
          <a:xfrm>
            <a:off x="3276600" y="4221163"/>
            <a:ext cx="2952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latin typeface="黑体" panose="02010609060101010101" pitchFamily="49" charset="-122"/>
              </a:rPr>
              <a:t>布赖恩</a:t>
            </a:r>
            <a:r>
              <a:rPr lang="en-US" altLang="zh-CN" sz="2800" dirty="0">
                <a:latin typeface="黑体" panose="02010609060101010101" pitchFamily="49" charset="-122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</a:rPr>
              <a:t>施密特 </a:t>
            </a:r>
            <a:r>
              <a:rPr lang="en-US" altLang="zh-CN" sz="2800" dirty="0">
                <a:latin typeface="黑体" panose="02010609060101010101" pitchFamily="49" charset="-122"/>
              </a:rPr>
              <a:t>Brian </a:t>
            </a:r>
            <a:r>
              <a:rPr lang="en-US" altLang="zh-CN" sz="2800" dirty="0" err="1">
                <a:latin typeface="黑体" panose="02010609060101010101" pitchFamily="49" charset="-122"/>
              </a:rPr>
              <a:t>P.Schmidt</a:t>
            </a:r>
            <a:endParaRPr lang="en-US" altLang="zh-CN" sz="2800" dirty="0">
              <a:latin typeface="黑体" panose="02010609060101010101" pitchFamily="49" charset="-122"/>
            </a:endParaRPr>
          </a:p>
        </p:txBody>
      </p:sp>
      <p:sp>
        <p:nvSpPr>
          <p:cNvPr id="23561" name="TextBox 9"/>
          <p:cNvSpPr txBox="1">
            <a:spLocks noChangeArrowheads="1"/>
          </p:cNvSpPr>
          <p:nvPr/>
        </p:nvSpPr>
        <p:spPr bwMode="auto">
          <a:xfrm>
            <a:off x="6588125" y="4149725"/>
            <a:ext cx="25558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latin typeface="黑体" panose="02010609060101010101" pitchFamily="49" charset="-122"/>
              </a:rPr>
              <a:t>亚当</a:t>
            </a:r>
            <a:r>
              <a:rPr lang="en-US" altLang="zh-CN" sz="2800" dirty="0">
                <a:latin typeface="黑体" panose="02010609060101010101" pitchFamily="49" charset="-122"/>
              </a:rPr>
              <a:t>·</a:t>
            </a:r>
            <a:r>
              <a:rPr lang="zh-CN" altLang="en-US" sz="2800" dirty="0">
                <a:latin typeface="黑体" panose="02010609060101010101" pitchFamily="49" charset="-122"/>
              </a:rPr>
              <a:t>里斯</a:t>
            </a:r>
            <a:r>
              <a:rPr lang="en-US" altLang="zh-CN" sz="2800" dirty="0">
                <a:latin typeface="黑体" panose="02010609060101010101" pitchFamily="49" charset="-122"/>
              </a:rPr>
              <a:t>Adam G. </a:t>
            </a:r>
            <a:r>
              <a:rPr lang="en-US" altLang="zh-CN" sz="2800" dirty="0" err="1">
                <a:latin typeface="黑体" panose="02010609060101010101" pitchFamily="49" charset="-122"/>
              </a:rPr>
              <a:t>Riess</a:t>
            </a:r>
            <a:endParaRPr lang="en-US" altLang="zh-CN" sz="2800" dirty="0">
              <a:latin typeface="黑体" panose="02010609060101010101" pitchFamily="49" charset="-122"/>
            </a:endParaRP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1116013" y="5445125"/>
            <a:ext cx="6769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/>
              <a:t>WMAP</a:t>
            </a:r>
            <a:r>
              <a:rPr lang="zh-CN" altLang="en-US"/>
              <a:t>观测验证了宇宙是在加速膨胀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smtClean="0"/>
              <a:t>“</a:t>
            </a:r>
            <a:r>
              <a:rPr lang="zh-CN" altLang="en-US" sz="4000" smtClean="0"/>
              <a:t>反引力”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需要一个与引力作用相反的斥力解释宇宙加速膨胀的观测事实</a:t>
            </a:r>
          </a:p>
          <a:p>
            <a:pPr eaLnBrk="1" hangingPunct="1"/>
            <a:r>
              <a:rPr lang="en-US" altLang="zh-CN" dirty="0" smtClean="0"/>
              <a:t>1917</a:t>
            </a:r>
            <a:r>
              <a:rPr lang="zh-CN" altLang="en-US" dirty="0" smtClean="0"/>
              <a:t>年，爱因斯坦把广义相对论应用于宇宙</a:t>
            </a:r>
            <a:r>
              <a:rPr lang="en-US" altLang="zh-CN" dirty="0" smtClean="0"/>
              <a:t>[</a:t>
            </a:r>
            <a:r>
              <a:rPr lang="zh-CN" altLang="en-US" dirty="0" smtClean="0"/>
              <a:t>场方程</a:t>
            </a:r>
            <a:r>
              <a:rPr lang="en-US" altLang="zh-CN" dirty="0" smtClean="0"/>
              <a:t>]</a:t>
            </a:r>
            <a:r>
              <a:rPr lang="zh-CN" altLang="en-US" dirty="0" smtClean="0"/>
              <a:t>，表明包含质量的宇宙不可能静止，宇宙膨胀必定减速，甚至收缩 </a:t>
            </a:r>
          </a:p>
          <a:p>
            <a:r>
              <a:rPr lang="zh-CN" altLang="en-US" dirty="0" smtClean="0"/>
              <a:t>但在哈勃发现宇宙膨胀（</a:t>
            </a:r>
            <a:r>
              <a:rPr lang="en-US" altLang="zh-CN" dirty="0" smtClean="0"/>
              <a:t>1929</a:t>
            </a:r>
            <a:r>
              <a:rPr lang="zh-CN" altLang="en-US" dirty="0" smtClean="0"/>
              <a:t>）的</a:t>
            </a:r>
            <a:r>
              <a:rPr lang="en-US" altLang="zh-CN" dirty="0" smtClean="0"/>
              <a:t>10</a:t>
            </a:r>
            <a:r>
              <a:rPr lang="zh-CN" altLang="en-US" dirty="0" smtClean="0"/>
              <a:t>多年前，爱因斯坦认为宇宙应该是静态的</a:t>
            </a:r>
          </a:p>
          <a:p>
            <a:pPr eaLnBrk="1" hangingPunct="1"/>
            <a:r>
              <a:rPr lang="zh-CN" altLang="en-US" dirty="0" smtClean="0"/>
              <a:t>为了得到一个静态宇宙，爱因斯坦在其方程中人为地加入一个起长程斥力作用的</a:t>
            </a:r>
            <a:r>
              <a:rPr lang="zh-CN" altLang="en-US" dirty="0" smtClean="0">
                <a:solidFill>
                  <a:srgbClr val="FFFF00"/>
                </a:solidFill>
              </a:rPr>
              <a:t>“宇宙学常数”</a:t>
            </a:r>
            <a:r>
              <a:rPr lang="en-US" altLang="zh-CN" dirty="0" smtClean="0">
                <a:solidFill>
                  <a:srgbClr val="FFFF00"/>
                </a:solidFill>
              </a:rPr>
              <a:t>Λ</a:t>
            </a:r>
            <a:r>
              <a:rPr lang="zh-CN" altLang="en-US" dirty="0" smtClean="0"/>
              <a:t>，用来抵消引力，得到静态宇宙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4797425"/>
            <a:ext cx="8763000" cy="1296988"/>
          </a:xfrm>
        </p:spPr>
        <p:txBody>
          <a:bodyPr/>
          <a:lstStyle/>
          <a:p>
            <a:r>
              <a:rPr lang="zh-CN" altLang="en-US" smtClean="0"/>
              <a:t>宇宙学常数所代表的排斥力正是解释宇宙加速膨胀所需要的</a:t>
            </a:r>
            <a:r>
              <a:rPr lang="en-US" altLang="zh-CN" smtClean="0"/>
              <a:t> 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765175"/>
            <a:ext cx="5003800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矩形 4"/>
          <p:cNvSpPr>
            <a:spLocks noChangeArrowheads="1"/>
          </p:cNvSpPr>
          <p:nvPr/>
        </p:nvSpPr>
        <p:spPr bwMode="auto">
          <a:xfrm>
            <a:off x="3779838" y="2133600"/>
            <a:ext cx="13684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l-GR" altLang="en-US" sz="1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Λ</a:t>
            </a:r>
            <a:endParaRPr lang="zh-CN" altLang="en-US" sz="1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684213" y="1412875"/>
            <a:ext cx="31686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研究</a:t>
            </a:r>
            <a:r>
              <a:rPr lang="en-US" altLang="zh-CN" dirty="0"/>
              <a:t>Λ</a:t>
            </a:r>
            <a:r>
              <a:rPr lang="zh-CN" altLang="en-US" dirty="0"/>
              <a:t>的第一人 </a:t>
            </a:r>
            <a:r>
              <a:rPr lang="en-US" altLang="zh-CN" dirty="0"/>
              <a:t>Willem de Sitter (1872–1934)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smtClean="0"/>
              <a:t>宇宙学常数</a:t>
            </a:r>
            <a:r>
              <a:rPr lang="en-US" altLang="zh-CN" sz="3200" smtClean="0"/>
              <a:t> = </a:t>
            </a:r>
            <a:r>
              <a:rPr lang="zh-CN" altLang="en-US" sz="3200" smtClean="0"/>
              <a:t>真空能 </a:t>
            </a:r>
            <a:r>
              <a:rPr lang="en-US" altLang="zh-CN" sz="3200" smtClean="0"/>
              <a:t>= </a:t>
            </a:r>
            <a:r>
              <a:rPr lang="zh-CN" altLang="en-US" sz="3200" smtClean="0"/>
              <a:t>暗能量</a:t>
            </a:r>
            <a:r>
              <a:rPr lang="en-US" altLang="zh-CN" sz="3200" smtClean="0"/>
              <a:t>dark energy </a:t>
            </a:r>
            <a:endParaRPr lang="zh-CN" altLang="en-US" sz="3200" smtClean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1075"/>
            <a:ext cx="8763000" cy="5543550"/>
          </a:xfrm>
        </p:spPr>
        <p:txBody>
          <a:bodyPr/>
          <a:lstStyle/>
          <a:p>
            <a:r>
              <a:rPr lang="zh-CN" altLang="en-US" dirty="0" smtClean="0"/>
              <a:t>物理学的“真空</a:t>
            </a:r>
            <a:r>
              <a:rPr lang="en-US" altLang="zh-CN" dirty="0" smtClean="0"/>
              <a:t>vacuum</a:t>
            </a:r>
            <a:r>
              <a:rPr lang="zh-CN" altLang="en-US" dirty="0" smtClean="0"/>
              <a:t>”具有能量，称为</a:t>
            </a:r>
            <a:r>
              <a:rPr lang="zh-CN" altLang="en-US" dirty="0" smtClean="0">
                <a:solidFill>
                  <a:srgbClr val="FFFF00"/>
                </a:solidFill>
              </a:rPr>
              <a:t>暗能量</a:t>
            </a:r>
            <a:r>
              <a:rPr lang="zh-CN" altLang="en-US" dirty="0" smtClean="0"/>
              <a:t>，能产生与宇宙学常数完全相同的斥力</a:t>
            </a:r>
          </a:p>
          <a:p>
            <a:r>
              <a:rPr lang="zh-CN" altLang="en-US" dirty="0" smtClean="0"/>
              <a:t>天文学家认为暗能量与宇宙学常数是一回事，并定义相应的</a:t>
            </a:r>
            <a:r>
              <a:rPr lang="zh-CN" altLang="en-US" dirty="0" smtClean="0">
                <a:solidFill>
                  <a:srgbClr val="FFFF00"/>
                </a:solidFill>
              </a:rPr>
              <a:t>暗能量密度参数 </a:t>
            </a:r>
            <a:r>
              <a:rPr lang="en-US" altLang="zh-CN" dirty="0" smtClean="0">
                <a:solidFill>
                  <a:srgbClr val="FFFF00"/>
                </a:solidFill>
              </a:rPr>
              <a:t>Ω</a:t>
            </a:r>
            <a:r>
              <a:rPr lang="en-US" altLang="zh-CN" baseline="-25000" dirty="0" smtClean="0">
                <a:solidFill>
                  <a:srgbClr val="FFFF00"/>
                </a:solidFill>
              </a:rPr>
              <a:t>Λ</a:t>
            </a:r>
          </a:p>
          <a:p>
            <a:r>
              <a:rPr lang="zh-CN" altLang="en-US" dirty="0" smtClean="0"/>
              <a:t>暗能量均匀分布，不聚集成团，其密度约为</a:t>
            </a:r>
            <a:r>
              <a:rPr lang="en-US" altLang="zh-CN" dirty="0" smtClean="0"/>
              <a:t>8×10</a:t>
            </a:r>
            <a:r>
              <a:rPr lang="en-US" altLang="zh-CN" baseline="30000" dirty="0" smtClean="0"/>
              <a:t>-29</a:t>
            </a:r>
            <a:r>
              <a:rPr lang="en-US" altLang="zh-CN" dirty="0" smtClean="0"/>
              <a:t> gcm</a:t>
            </a:r>
            <a:r>
              <a:rPr lang="en-US" altLang="zh-CN" baseline="30000" dirty="0" smtClean="0"/>
              <a:t>-3</a:t>
            </a:r>
            <a:r>
              <a:rPr lang="zh-CN" altLang="en-US" dirty="0" smtClean="0"/>
              <a:t>，仅在巨大时空尺度上起作用</a:t>
            </a:r>
          </a:p>
          <a:p>
            <a:r>
              <a:rPr lang="zh-CN" altLang="en-US" dirty="0" smtClean="0"/>
              <a:t>暗能量在宇宙早期不重要，</a:t>
            </a:r>
            <a:r>
              <a:rPr lang="zh-CN" altLang="en-US" dirty="0" smtClean="0">
                <a:solidFill>
                  <a:srgbClr val="FFFF00"/>
                </a:solidFill>
              </a:rPr>
              <a:t>在约一半宇宙年龄前宇宙膨胀是减速的</a:t>
            </a:r>
          </a:p>
          <a:p>
            <a:r>
              <a:rPr lang="zh-CN" altLang="en-US" dirty="0" smtClean="0"/>
              <a:t>随着宇宙膨胀，暗能量越来越强大，引力越来越弱，使膨胀由减速</a:t>
            </a:r>
            <a:r>
              <a:rPr lang="zh-CN" altLang="en-US" dirty="0"/>
              <a:t>转为</a:t>
            </a:r>
            <a:r>
              <a:rPr lang="zh-CN" altLang="en-US" dirty="0" smtClean="0"/>
              <a:t>加速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3795" name="内容占位符 2"/>
          <p:cNvSpPr>
            <a:spLocks noGrp="1"/>
          </p:cNvSpPr>
          <p:nvPr>
            <p:ph idx="4294967295"/>
          </p:nvPr>
        </p:nvSpPr>
        <p:spPr>
          <a:xfrm>
            <a:off x="179388" y="981075"/>
            <a:ext cx="3887787" cy="5257800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Λ</a:t>
            </a:r>
            <a:r>
              <a:rPr lang="zh-CN" altLang="en-US" dirty="0" smtClean="0"/>
              <a:t>存在的情况下，没有足够质量的宇宙终将加速膨胀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宇宙年轻时，引力效应超过</a:t>
            </a:r>
            <a:r>
              <a:rPr lang="en-US" altLang="zh-CN" dirty="0" smtClean="0"/>
              <a:t>Λ</a:t>
            </a:r>
            <a:r>
              <a:rPr lang="zh-CN" altLang="en-US" dirty="0" smtClean="0"/>
              <a:t>效应</a:t>
            </a:r>
          </a:p>
          <a:p>
            <a:r>
              <a:rPr lang="zh-CN" altLang="en-US" dirty="0" smtClean="0"/>
              <a:t>随着宇宙膨胀，引力效应减弱， </a:t>
            </a:r>
            <a:r>
              <a:rPr lang="en-US" altLang="zh-CN" dirty="0" smtClean="0"/>
              <a:t>Λ</a:t>
            </a:r>
            <a:r>
              <a:rPr lang="zh-CN" altLang="en-US" dirty="0" smtClean="0"/>
              <a:t>效应增加</a:t>
            </a:r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33375"/>
            <a:ext cx="4741862" cy="622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534400" cy="685800"/>
          </a:xfrm>
        </p:spPr>
        <p:txBody>
          <a:bodyPr/>
          <a:lstStyle/>
          <a:p>
            <a:pPr algn="l"/>
            <a:r>
              <a:rPr lang="en-US" altLang="zh-CN" sz="4000" dirty="0" smtClean="0"/>
              <a:t>Ω</a:t>
            </a:r>
            <a:r>
              <a:rPr lang="en-US" altLang="zh-CN" sz="4000" baseline="-25000" dirty="0" smtClean="0"/>
              <a:t>mass</a:t>
            </a:r>
            <a:r>
              <a:rPr lang="en-US" altLang="zh-CN" sz="4000" dirty="0" smtClean="0"/>
              <a:t>~0.3,  Ω</a:t>
            </a:r>
            <a:r>
              <a:rPr lang="en-US" altLang="zh-CN" sz="4000" baseline="-25000" dirty="0" smtClean="0"/>
              <a:t>Λ</a:t>
            </a:r>
            <a:r>
              <a:rPr lang="en-US" altLang="zh-CN" sz="4000" dirty="0" smtClean="0"/>
              <a:t>~0.7 </a:t>
            </a:r>
            <a:endParaRPr lang="zh-CN" altLang="en-US" sz="4000" dirty="0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628775"/>
            <a:ext cx="3960812" cy="3313113"/>
          </a:xfrm>
        </p:spPr>
        <p:txBody>
          <a:bodyPr/>
          <a:lstStyle/>
          <a:p>
            <a:r>
              <a:rPr lang="zh-CN" altLang="en-US" smtClean="0"/>
              <a:t>目前的观测表明暗能量主导宇宙</a:t>
            </a:r>
          </a:p>
          <a:p>
            <a:endParaRPr lang="zh-CN" altLang="en-US" smtClean="0"/>
          </a:p>
          <a:p>
            <a:r>
              <a:rPr lang="zh-CN" altLang="en-US" smtClean="0"/>
              <a:t>宇宙的膨胀是在加速的，已持续</a:t>
            </a:r>
            <a:r>
              <a:rPr lang="en-US" altLang="zh-CN" smtClean="0"/>
              <a:t>~50-60</a:t>
            </a:r>
            <a:r>
              <a:rPr lang="zh-CN" altLang="en-US" smtClean="0"/>
              <a:t>亿年</a:t>
            </a:r>
            <a:endParaRPr lang="zh-CN" altLang="en-US" baseline="-25000" smtClean="0"/>
          </a:p>
        </p:txBody>
      </p:sp>
      <p:pic>
        <p:nvPicPr>
          <p:cNvPr id="358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1106488"/>
            <a:ext cx="5164137" cy="575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如果宇宙学常数不是常数？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3384550" cy="52578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大紧缩</a:t>
            </a:r>
            <a:r>
              <a:rPr lang="zh-CN" altLang="en-US" dirty="0" smtClean="0"/>
              <a:t>：暗能量效应随时间快速减小</a:t>
            </a:r>
            <a:r>
              <a:rPr lang="en-US" altLang="zh-CN" dirty="0" smtClean="0"/>
              <a:t>+“</a:t>
            </a:r>
            <a:r>
              <a:rPr lang="zh-CN" altLang="en-US" dirty="0" smtClean="0"/>
              <a:t>引力足够强”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FF00"/>
                </a:solidFill>
              </a:rPr>
              <a:t>大撕裂</a:t>
            </a:r>
            <a:r>
              <a:rPr lang="zh-CN" altLang="en-US" dirty="0" smtClean="0"/>
              <a:t>：暗能量效应随时间快速增加</a:t>
            </a:r>
          </a:p>
          <a:p>
            <a:r>
              <a:rPr lang="zh-CN" altLang="en-US" dirty="0" smtClean="0"/>
              <a:t>目前观测：</a:t>
            </a:r>
            <a:r>
              <a:rPr lang="zh-CN" altLang="en-US" dirty="0" smtClean="0">
                <a:solidFill>
                  <a:srgbClr val="FFFF00"/>
                </a:solidFill>
              </a:rPr>
              <a:t>暗能量是常数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125538"/>
            <a:ext cx="5580062" cy="531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887913"/>
            <a:ext cx="2374900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3995936" y="2780928"/>
            <a:ext cx="2088232" cy="115212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4800" dirty="0" smtClean="0"/>
              <a:t>本讲内容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1123950" y="1196752"/>
            <a:ext cx="6934200" cy="5184575"/>
          </a:xfrm>
        </p:spPr>
        <p:txBody>
          <a:bodyPr/>
          <a:lstStyle/>
          <a:p>
            <a:pPr marL="742950" indent="-742950" eaLnBrk="1" hangingPunct="1">
              <a:buFont typeface="+mj-lt"/>
              <a:buAutoNum type="arabicPeriod"/>
            </a:pPr>
            <a:r>
              <a:rPr lang="zh-CN" altLang="en-US" sz="3600" dirty="0" smtClean="0"/>
              <a:t>宇宙的物质密度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3600" dirty="0" smtClean="0"/>
              <a:t>加速膨胀的宇宙与暗能量</a:t>
            </a: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3600" dirty="0" smtClean="0">
                <a:latin typeface="Times New Roman" panose="02020603050405020304" pitchFamily="18" charset="0"/>
              </a:rPr>
              <a:t>早期宇宙</a:t>
            </a:r>
            <a:endParaRPr lang="zh-CN" altLang="en-US" sz="3600" dirty="0" smtClean="0">
              <a:latin typeface="宋体" panose="02010600030101010101" pitchFamily="2" charset="-12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3600" dirty="0" smtClean="0">
                <a:latin typeface="宋体" panose="02010600030101010101" pitchFamily="2" charset="-122"/>
              </a:rPr>
              <a:t>暴</a:t>
            </a:r>
            <a:r>
              <a:rPr lang="zh-CN" altLang="en-US" sz="3600" dirty="0">
                <a:latin typeface="宋体" panose="02010600030101010101" pitchFamily="2" charset="-122"/>
              </a:rPr>
              <a:t>胀宇宙</a:t>
            </a:r>
            <a:endParaRPr lang="zh-CN" altLang="en-US" sz="3600" dirty="0" smtClean="0">
              <a:latin typeface="Times New Roman" panose="02020603050405020304" pitchFamily="18" charset="0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3600" dirty="0" smtClean="0">
                <a:latin typeface="宋体" panose="02010600030101010101" pitchFamily="2" charset="-122"/>
              </a:rPr>
              <a:t>多重宇宙</a:t>
            </a:r>
            <a:endParaRPr lang="en-US" altLang="zh-CN" sz="3600" dirty="0" smtClean="0">
              <a:latin typeface="宋体" panose="02010600030101010101" pitchFamily="2" charset="-12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endParaRPr lang="en-US" altLang="zh-CN" sz="3600" dirty="0" smtClean="0">
              <a:latin typeface="宋体" panose="02010600030101010101" pitchFamily="2" charset="-12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“绝对的”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未来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640763" cy="1223963"/>
          </a:xfrm>
        </p:spPr>
        <p:txBody>
          <a:bodyPr/>
          <a:lstStyle/>
          <a:p>
            <a:pPr algn="l"/>
            <a:r>
              <a:rPr lang="en-US" altLang="zh-CN" sz="4000" smtClean="0"/>
              <a:t>Ω</a:t>
            </a:r>
            <a:r>
              <a:rPr lang="en-US" altLang="zh-CN" sz="4000" baseline="-25000" smtClean="0"/>
              <a:t>mass</a:t>
            </a:r>
            <a:r>
              <a:rPr lang="en-US" altLang="zh-CN" sz="4000" smtClean="0"/>
              <a:t> </a:t>
            </a:r>
            <a:r>
              <a:rPr lang="zh-CN" altLang="en-US" sz="4000" smtClean="0"/>
              <a:t>与</a:t>
            </a:r>
            <a:r>
              <a:rPr lang="en-US" altLang="zh-CN" sz="4000" smtClean="0"/>
              <a:t>Ω</a:t>
            </a:r>
            <a:r>
              <a:rPr lang="en-US" altLang="zh-CN" sz="4000" baseline="-25000" smtClean="0"/>
              <a:t>Λ</a:t>
            </a:r>
            <a:r>
              <a:rPr lang="zh-CN" altLang="en-US" sz="4000" smtClean="0"/>
              <a:t>的观测值影响对宇宙</a:t>
            </a:r>
            <a:r>
              <a:rPr lang="en-US" altLang="zh-CN" sz="4000" smtClean="0"/>
              <a:t>[</a:t>
            </a:r>
            <a:r>
              <a:rPr lang="zh-CN" altLang="en-US" sz="4000" smtClean="0"/>
              <a:t>过去</a:t>
            </a:r>
            <a:r>
              <a:rPr lang="en-US" altLang="zh-CN" sz="4000" smtClean="0"/>
              <a:t>]</a:t>
            </a:r>
            <a:r>
              <a:rPr lang="zh-CN" altLang="en-US" sz="4000" smtClean="0"/>
              <a:t>年龄的解释</a:t>
            </a:r>
            <a:endParaRPr lang="en-US" altLang="zh-CN" sz="400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479" y="1941020"/>
            <a:ext cx="3887787" cy="3960813"/>
          </a:xfrm>
        </p:spPr>
        <p:txBody>
          <a:bodyPr/>
          <a:lstStyle/>
          <a:p>
            <a:r>
              <a:rPr lang="zh-CN" altLang="en-US" dirty="0" smtClean="0"/>
              <a:t>哈勃时间 </a:t>
            </a:r>
            <a:r>
              <a:rPr lang="en-US" altLang="zh-CN" dirty="0" smtClean="0"/>
              <a:t>= 1/H</a:t>
            </a:r>
            <a:r>
              <a:rPr lang="en-US" altLang="zh-CN" baseline="-25000" dirty="0" smtClean="0"/>
              <a:t>0</a:t>
            </a:r>
            <a:endParaRPr lang="zh-CN" altLang="en-US" dirty="0" smtClean="0">
              <a:solidFill>
                <a:srgbClr val="00FF00"/>
              </a:solidFill>
            </a:endParaRPr>
          </a:p>
          <a:p>
            <a:r>
              <a:rPr lang="zh-CN" altLang="en-US" dirty="0" smtClean="0"/>
              <a:t>如宇宙等速膨胀，宇宙年龄为</a:t>
            </a:r>
            <a:r>
              <a:rPr lang="en-US" altLang="zh-CN" dirty="0" smtClean="0"/>
              <a:t>1/ H</a:t>
            </a:r>
            <a:r>
              <a:rPr lang="en-US" altLang="zh-CN" baseline="-25000" dirty="0" smtClean="0"/>
              <a:t>0</a:t>
            </a:r>
            <a:endParaRPr lang="en-US" altLang="zh-CN" dirty="0" smtClean="0"/>
          </a:p>
          <a:p>
            <a:r>
              <a:rPr lang="zh-CN" altLang="en-US" dirty="0" smtClean="0"/>
              <a:t>如宇宙膨胀减速，宇宙年龄小于</a:t>
            </a:r>
            <a:r>
              <a:rPr lang="en-US" altLang="zh-CN" dirty="0" smtClean="0"/>
              <a:t>1/ H</a:t>
            </a:r>
            <a:r>
              <a:rPr lang="en-US" altLang="zh-CN" baseline="-25000" dirty="0" smtClean="0"/>
              <a:t>0</a:t>
            </a:r>
            <a:endParaRPr lang="en-US" altLang="zh-CN" dirty="0" smtClean="0"/>
          </a:p>
          <a:p>
            <a:r>
              <a:rPr lang="zh-CN" altLang="en-US" dirty="0" smtClean="0"/>
              <a:t>如宇宙膨胀加速，宇宙年龄大于</a:t>
            </a:r>
            <a:r>
              <a:rPr lang="en-US" altLang="zh-CN" dirty="0" smtClean="0"/>
              <a:t>1/ H</a:t>
            </a:r>
            <a:r>
              <a:rPr lang="en-US" altLang="zh-CN" baseline="-25000" dirty="0" smtClean="0"/>
              <a:t>0</a:t>
            </a:r>
            <a:endParaRPr lang="zh-CN" altLang="en-US" baseline="-25000" dirty="0" smtClean="0"/>
          </a:p>
        </p:txBody>
      </p:sp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266" y="1241251"/>
            <a:ext cx="5089852" cy="460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5796136" y="3068960"/>
              <a:ext cx="1152128" cy="1409416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6775" y="3059600"/>
                <a:ext cx="1170850" cy="142813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文本框 3"/>
          <p:cNvSpPr txBox="1"/>
          <p:nvPr/>
        </p:nvSpPr>
        <p:spPr>
          <a:xfrm>
            <a:off x="4126980" y="5901833"/>
            <a:ext cx="375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宇宙真实年龄 </a:t>
            </a:r>
            <a:r>
              <a:rPr lang="en-US" altLang="zh-CN" dirty="0" smtClean="0">
                <a:solidFill>
                  <a:schemeClr val="bg1"/>
                </a:solidFill>
              </a:rPr>
              <a:t>~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68843" y="5927507"/>
            <a:ext cx="103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1/H</a:t>
            </a:r>
            <a:r>
              <a:rPr lang="en-US" altLang="zh-CN" baseline="-25000" dirty="0">
                <a:solidFill>
                  <a:schemeClr val="bg1"/>
                </a:solidFill>
              </a:rPr>
              <a:t>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404813"/>
            <a:ext cx="8534400" cy="685800"/>
          </a:xfrm>
        </p:spPr>
        <p:txBody>
          <a:bodyPr/>
          <a:lstStyle/>
          <a:p>
            <a:pPr eaLnBrk="1" hangingPunct="1"/>
            <a:r>
              <a:rPr lang="zh-CN" altLang="en-US" smtClean="0"/>
              <a:t>宇宙年龄 </a:t>
            </a:r>
            <a:r>
              <a:rPr lang="en-US" altLang="zh-CN" smtClean="0"/>
              <a:t>&gt; </a:t>
            </a:r>
            <a:r>
              <a:rPr lang="zh-CN" altLang="en-US" smtClean="0"/>
              <a:t>球状星团年龄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268413"/>
            <a:ext cx="3384550" cy="216217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主序星在</a:t>
            </a:r>
            <a:r>
              <a:rPr lang="en-US" altLang="zh-CN" dirty="0" smtClean="0"/>
              <a:t>H-R</a:t>
            </a:r>
            <a:r>
              <a:rPr lang="zh-CN" altLang="en-US" dirty="0" smtClean="0"/>
              <a:t>图上的转折点 </a:t>
            </a:r>
            <a:r>
              <a:rPr lang="zh-CN" altLang="en-US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球状星团的年龄：</a:t>
            </a:r>
            <a:r>
              <a:rPr lang="en-US" altLang="zh-CN" dirty="0" smtClean="0"/>
              <a:t>~</a:t>
            </a:r>
            <a:r>
              <a:rPr lang="en-US" altLang="zh-CN" dirty="0" smtClean="0"/>
              <a:t>120</a:t>
            </a:r>
            <a:r>
              <a:rPr lang="zh-CN" altLang="en-US" dirty="0" smtClean="0"/>
              <a:t>亿年</a:t>
            </a:r>
          </a:p>
        </p:txBody>
      </p:sp>
      <p:pic>
        <p:nvPicPr>
          <p:cNvPr id="41988" name="Picture 4" descr="0210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57563"/>
            <a:ext cx="28924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AT20FG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484313"/>
            <a:ext cx="5291138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5076825" y="5013325"/>
            <a:ext cx="2663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/>
              <a:t>球状星团</a:t>
            </a:r>
            <a:r>
              <a:rPr lang="en-US" altLang="zh-CN"/>
              <a:t>M3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3313112" cy="685800"/>
          </a:xfrm>
        </p:spPr>
        <p:txBody>
          <a:bodyPr/>
          <a:lstStyle/>
          <a:p>
            <a:pPr algn="l"/>
            <a:r>
              <a:rPr lang="zh-CN" altLang="en-US" sz="4000" smtClean="0"/>
              <a:t>宇宙有形状：</a:t>
            </a:r>
            <a:endParaRPr lang="zh-CN" altLang="en-US" sz="2800" u="none" smtClean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981075"/>
            <a:ext cx="5208587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97200"/>
            <a:ext cx="4264025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924175"/>
            <a:ext cx="2824163" cy="257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611188" y="1268413"/>
            <a:ext cx="3097212" cy="11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dirty="0" err="1"/>
              <a:t>Ω</a:t>
            </a:r>
            <a:r>
              <a:rPr lang="en-US" altLang="zh-CN" sz="2800" baseline="-25000" dirty="0" err="1"/>
              <a:t>mass</a:t>
            </a:r>
            <a:r>
              <a:rPr lang="en-US" altLang="zh-CN" sz="2800" dirty="0" err="1"/>
              <a:t>+Ω</a:t>
            </a:r>
            <a:r>
              <a:rPr lang="en-US" altLang="zh-CN" sz="2800" baseline="-25000" dirty="0" err="1"/>
              <a:t>Λ</a:t>
            </a:r>
            <a:r>
              <a:rPr lang="en-US" altLang="zh-CN" sz="2800" dirty="0"/>
              <a:t>=</a:t>
            </a:r>
            <a:r>
              <a:rPr lang="zh-CN" altLang="en-US" sz="2800" dirty="0"/>
              <a:t>1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平直</a:t>
            </a:r>
            <a:r>
              <a:rPr lang="en-US" altLang="zh-CN" sz="2800" dirty="0"/>
              <a:t>[</a:t>
            </a:r>
            <a:r>
              <a:rPr lang="zh-CN" altLang="en-US" sz="2800" dirty="0"/>
              <a:t>开</a:t>
            </a:r>
            <a:r>
              <a:rPr lang="en-US" altLang="zh-CN" sz="2800" dirty="0"/>
              <a:t>]</a:t>
            </a:r>
            <a:r>
              <a:rPr lang="zh-CN" altLang="en-US" sz="2800" dirty="0"/>
              <a:t>宇宙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611188" y="5373688"/>
            <a:ext cx="3097212" cy="11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dirty="0" err="1"/>
              <a:t>Ω</a:t>
            </a:r>
            <a:r>
              <a:rPr lang="en-US" altLang="zh-CN" sz="2800" baseline="-25000" dirty="0" err="1"/>
              <a:t>mass</a:t>
            </a:r>
            <a:r>
              <a:rPr lang="en-US" altLang="zh-CN" sz="2800" dirty="0" err="1"/>
              <a:t>+Ω</a:t>
            </a:r>
            <a:r>
              <a:rPr lang="en-US" altLang="zh-CN" sz="2800" baseline="-25000" dirty="0" err="1"/>
              <a:t>Λ</a:t>
            </a:r>
            <a:r>
              <a:rPr lang="en-US" altLang="zh-CN" sz="2800" dirty="0"/>
              <a:t>&lt; </a:t>
            </a:r>
            <a:r>
              <a:rPr lang="zh-CN" altLang="en-US" sz="2800" dirty="0"/>
              <a:t>1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开宇宙</a:t>
            </a: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5580063" y="5516563"/>
            <a:ext cx="2519362" cy="11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dirty="0" err="1"/>
              <a:t>Ω</a:t>
            </a:r>
            <a:r>
              <a:rPr lang="en-US" altLang="zh-CN" sz="2800" baseline="-25000" dirty="0" err="1"/>
              <a:t>mass</a:t>
            </a:r>
            <a:r>
              <a:rPr lang="en-US" altLang="zh-CN" sz="2800" dirty="0" err="1"/>
              <a:t>+Ω</a:t>
            </a:r>
            <a:r>
              <a:rPr lang="en-US" altLang="zh-CN" sz="2800" baseline="-25000" dirty="0" err="1"/>
              <a:t>Λ</a:t>
            </a:r>
            <a:r>
              <a:rPr lang="en-US" altLang="zh-CN" sz="2800" dirty="0"/>
              <a:t>&gt;</a:t>
            </a:r>
            <a:r>
              <a:rPr lang="zh-CN" altLang="en-US" sz="2800" dirty="0"/>
              <a:t>1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dirty="0"/>
              <a:t>闭宇宙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4" grpId="0"/>
      <p:bldP spid="1423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 descr="Slug1_CompositeB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5150" y="1196975"/>
            <a:ext cx="5286375" cy="5257800"/>
          </a:xfrm>
          <a:noFill/>
        </p:spPr>
      </p:pic>
      <p:sp>
        <p:nvSpPr>
          <p:cNvPr id="144390" name="Text Box 6"/>
          <p:cNvSpPr>
            <a:spLocks noGrp="1" noChangeArrowheads="1"/>
          </p:cNvSpPr>
          <p:nvPr>
            <p:ph type="title"/>
          </p:nvPr>
        </p:nvSpPr>
        <p:spPr>
          <a:xfrm>
            <a:off x="323850" y="333375"/>
            <a:ext cx="8534400" cy="6858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4000" u="none" dirty="0" smtClean="0">
                <a:ea typeface="黑体" panose="02010609060101010101" pitchFamily="49" charset="-122"/>
              </a:rPr>
              <a:t>观测：</a:t>
            </a:r>
            <a:r>
              <a:rPr lang="en-US" altLang="zh-CN" sz="4000" u="none" dirty="0" err="1" smtClean="0">
                <a:ea typeface="黑体" panose="02010609060101010101" pitchFamily="49" charset="-122"/>
              </a:rPr>
              <a:t>Ω</a:t>
            </a:r>
            <a:r>
              <a:rPr lang="en-US" altLang="zh-CN" sz="4000" u="none" baseline="-25000" dirty="0" err="1" smtClean="0">
                <a:ea typeface="黑体" panose="02010609060101010101" pitchFamily="49" charset="-122"/>
              </a:rPr>
              <a:t>mass</a:t>
            </a:r>
            <a:r>
              <a:rPr lang="en-US" altLang="zh-CN" sz="4000" u="none" dirty="0" err="1" smtClean="0">
                <a:ea typeface="黑体" panose="02010609060101010101" pitchFamily="49" charset="-122"/>
              </a:rPr>
              <a:t>+Ω</a:t>
            </a:r>
            <a:r>
              <a:rPr lang="en-US" altLang="zh-CN" sz="4000" u="none" baseline="-25000" dirty="0" err="1" smtClean="0">
                <a:ea typeface="黑体" panose="02010609060101010101" pitchFamily="49" charset="-122"/>
              </a:rPr>
              <a:t>Λ</a:t>
            </a:r>
            <a:r>
              <a:rPr lang="en-US" altLang="zh-CN" sz="4000" u="none" dirty="0" smtClean="0">
                <a:ea typeface="黑体" panose="02010609060101010101" pitchFamily="49" charset="-122"/>
              </a:rPr>
              <a:t>~ </a:t>
            </a:r>
            <a:r>
              <a:rPr lang="zh-CN" altLang="en-US" sz="4000" u="none" dirty="0" smtClean="0">
                <a:ea typeface="黑体" panose="02010609060101010101" pitchFamily="49" charset="-122"/>
              </a:rPr>
              <a:t>1</a:t>
            </a:r>
            <a:r>
              <a:rPr lang="en-US" altLang="zh-CN" sz="4000" u="none" dirty="0" smtClean="0">
                <a:ea typeface="黑体" panose="02010609060101010101" pitchFamily="49" charset="-122"/>
              </a:rPr>
              <a:t>.0</a:t>
            </a:r>
            <a:r>
              <a:rPr lang="en-US" altLang="zh-CN" sz="4000" u="none" dirty="0" smtClean="0">
                <a:ea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sz="4000" u="none" dirty="0" smtClean="0">
                <a:ea typeface="黑体" panose="02010609060101010101" pitchFamily="49" charset="-122"/>
              </a:rPr>
              <a:t>宇宙是平直的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0" grpId="0"/>
      <p:bldP spid="14439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188913"/>
            <a:ext cx="8534400" cy="1008062"/>
          </a:xfrm>
        </p:spPr>
        <p:txBody>
          <a:bodyPr/>
          <a:lstStyle/>
          <a:p>
            <a:pPr algn="ctr" eaLnBrk="1" hangingPunct="1"/>
            <a:r>
              <a:rPr lang="en-US" altLang="zh-CN" sz="5400" dirty="0">
                <a:ea typeface="黑体" panose="02010609060101010101" pitchFamily="49" charset="-122"/>
              </a:rPr>
              <a:t>3</a:t>
            </a:r>
            <a:r>
              <a:rPr lang="zh-CN" altLang="en-US" sz="5400" dirty="0" smtClean="0">
                <a:ea typeface="黑体" panose="02010609060101010101" pitchFamily="49" charset="-122"/>
              </a:rPr>
              <a:t>、早期宇宙</a:t>
            </a:r>
          </a:p>
        </p:txBody>
      </p:sp>
      <p:pic>
        <p:nvPicPr>
          <p:cNvPr id="72707" name="Picture 3" descr="AAAKLFO0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3713" y="1412875"/>
            <a:ext cx="5903912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宇宙的组成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宇宙是一个由三种组分构成的近似均匀的混合体：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Ω</a:t>
            </a:r>
            <a:r>
              <a:rPr lang="en-US" altLang="zh-CN" baseline="-25000" dirty="0" err="1" smtClean="0"/>
              <a:t>m</a:t>
            </a:r>
            <a:r>
              <a:rPr lang="zh-CN" altLang="en-US" dirty="0" smtClean="0"/>
              <a:t>（</a:t>
            </a:r>
            <a:r>
              <a:rPr lang="en-US" altLang="zh-CN" dirty="0" smtClean="0"/>
              <a:t>~0.32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+ Ω</a:t>
            </a:r>
            <a:r>
              <a:rPr lang="en-US" altLang="zh-CN" baseline="-25000" dirty="0" smtClean="0"/>
              <a:t>Λ</a:t>
            </a:r>
            <a:r>
              <a:rPr lang="zh-CN" altLang="en-US" dirty="0" smtClean="0"/>
              <a:t>（</a:t>
            </a:r>
            <a:r>
              <a:rPr lang="en-US" altLang="zh-CN" dirty="0" smtClean="0"/>
              <a:t>~0.68</a:t>
            </a:r>
            <a:r>
              <a:rPr lang="zh-CN" altLang="en-US" dirty="0" smtClean="0"/>
              <a:t>）</a:t>
            </a:r>
            <a:r>
              <a:rPr lang="en-US" altLang="zh-CN" dirty="0" smtClean="0"/>
              <a:t>+ </a:t>
            </a:r>
            <a:r>
              <a:rPr lang="zh-CN" altLang="en-US" dirty="0" smtClean="0"/>
              <a:t>辐射</a:t>
            </a:r>
            <a:endParaRPr lang="en-US" altLang="zh-CN" dirty="0" smtClean="0"/>
          </a:p>
          <a:p>
            <a:r>
              <a:rPr lang="en-US" altLang="zh-CN" dirty="0">
                <a:ea typeface="黑体" panose="02010609060101010101" pitchFamily="49" charset="-122"/>
              </a:rPr>
              <a:t>Ω</a:t>
            </a:r>
            <a:r>
              <a:rPr lang="en-US" altLang="zh-CN" baseline="-25000" dirty="0">
                <a:ea typeface="黑体" panose="02010609060101010101" pitchFamily="49" charset="-122"/>
              </a:rPr>
              <a:t>0</a:t>
            </a:r>
            <a:r>
              <a:rPr lang="en-US" altLang="zh-CN" dirty="0">
                <a:ea typeface="黑体" panose="02010609060101010101" pitchFamily="49" charset="-122"/>
              </a:rPr>
              <a:t> = </a:t>
            </a:r>
            <a:r>
              <a:rPr lang="en-US" altLang="zh-CN" dirty="0" err="1">
                <a:ea typeface="黑体" panose="02010609060101010101" pitchFamily="49" charset="-122"/>
              </a:rPr>
              <a:t>Ω</a:t>
            </a:r>
            <a:r>
              <a:rPr lang="en-US" altLang="zh-CN" baseline="-25000" dirty="0" err="1">
                <a:ea typeface="黑体" panose="02010609060101010101" pitchFamily="49" charset="-122"/>
              </a:rPr>
              <a:t>mass</a:t>
            </a:r>
            <a:r>
              <a:rPr lang="en-US" altLang="zh-CN" dirty="0">
                <a:ea typeface="黑体" panose="02010609060101010101" pitchFamily="49" charset="-122"/>
              </a:rPr>
              <a:t>+ Ω</a:t>
            </a:r>
            <a:r>
              <a:rPr lang="en-US" altLang="zh-CN" baseline="-25000" dirty="0">
                <a:ea typeface="黑体" panose="02010609060101010101" pitchFamily="49" charset="-122"/>
              </a:rPr>
              <a:t>Λ</a:t>
            </a:r>
            <a:r>
              <a:rPr lang="en-US" altLang="zh-CN" dirty="0">
                <a:ea typeface="黑体" panose="02010609060101010101" pitchFamily="49" charset="-122"/>
              </a:rPr>
              <a:t> = </a:t>
            </a:r>
            <a:r>
              <a:rPr lang="zh-CN" altLang="en-US" dirty="0">
                <a:ea typeface="黑体" panose="02010609060101010101" pitchFamily="49" charset="-122"/>
              </a:rPr>
              <a:t>1</a:t>
            </a:r>
            <a:r>
              <a:rPr lang="en-US" altLang="zh-CN" dirty="0">
                <a:ea typeface="黑体" panose="02010609060101010101" pitchFamily="49" charset="-122"/>
              </a:rPr>
              <a:t>.0 </a:t>
            </a:r>
            <a:r>
              <a:rPr lang="en-US" altLang="zh-CN" dirty="0" smtClean="0">
                <a:ea typeface="黑体" panose="02010609060101010101" pitchFamily="49" charset="-122"/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ea typeface="黑体" panose="02010609060101010101" pitchFamily="49" charset="-122"/>
                <a:sym typeface="Wingdings" panose="05000000000000000000" pitchFamily="2" charset="2"/>
              </a:rPr>
              <a:t>宇宙的总质量</a:t>
            </a:r>
            <a:r>
              <a:rPr lang="en-US" altLang="zh-CN" dirty="0" smtClean="0">
                <a:ea typeface="黑体" panose="02010609060101010101" pitchFamily="49" charset="-122"/>
                <a:sym typeface="Wingdings" panose="05000000000000000000" pitchFamily="2" charset="2"/>
              </a:rPr>
              <a:t>-</a:t>
            </a:r>
            <a:r>
              <a:rPr lang="zh-CN" altLang="en-US" dirty="0" smtClean="0">
                <a:ea typeface="黑体" panose="02010609060101010101" pitchFamily="49" charset="-122"/>
                <a:sym typeface="Wingdings" panose="05000000000000000000" pitchFamily="2" charset="2"/>
              </a:rPr>
              <a:t>能量密度 </a:t>
            </a:r>
            <a:r>
              <a:rPr lang="en-US" altLang="zh-CN" dirty="0" smtClean="0">
                <a:ea typeface="黑体" panose="02010609060101010101" pitchFamily="49" charset="-122"/>
                <a:sym typeface="Wingdings" panose="05000000000000000000" pitchFamily="2" charset="2"/>
              </a:rPr>
              <a:t>= </a:t>
            </a:r>
            <a:r>
              <a:rPr lang="zh-CN" altLang="en-US" dirty="0" smtClean="0">
                <a:ea typeface="黑体" panose="02010609060101010101" pitchFamily="49" charset="-122"/>
                <a:sym typeface="Wingdings" panose="05000000000000000000" pitchFamily="2" charset="2"/>
              </a:rPr>
              <a:t>宇宙的临界密度</a:t>
            </a:r>
            <a:endParaRPr lang="en-US" altLang="zh-CN" dirty="0"/>
          </a:p>
          <a:p>
            <a:pPr lvl="1"/>
            <a:r>
              <a:rPr lang="zh-CN" altLang="en-US" sz="3200" dirty="0"/>
              <a:t>质量</a:t>
            </a:r>
            <a:r>
              <a:rPr lang="zh-CN" altLang="en-US" sz="3200" dirty="0" smtClean="0"/>
              <a:t>密度：       </a:t>
            </a:r>
            <a:r>
              <a:rPr lang="en-US" altLang="zh-CN" sz="3200" dirty="0" smtClean="0"/>
              <a:t>~</a:t>
            </a:r>
            <a:r>
              <a:rPr lang="en-US" altLang="zh-CN" sz="3200" dirty="0"/>
              <a:t>3</a:t>
            </a:r>
            <a:r>
              <a:rPr lang="zh-CN" altLang="en-US" sz="3200" dirty="0"/>
              <a:t>*</a:t>
            </a:r>
            <a:r>
              <a:rPr lang="en-US" altLang="zh-CN" sz="3200" dirty="0"/>
              <a:t>10^(-27) kg/m^3</a:t>
            </a:r>
          </a:p>
          <a:p>
            <a:pPr lvl="1"/>
            <a:r>
              <a:rPr lang="zh-CN" altLang="en-US" sz="3200" dirty="0" smtClean="0"/>
              <a:t>暗能量密度：    </a:t>
            </a:r>
            <a:r>
              <a:rPr lang="en-US" altLang="zh-CN" sz="3200" dirty="0" smtClean="0"/>
              <a:t>~</a:t>
            </a:r>
            <a:r>
              <a:rPr lang="en-US" altLang="zh-CN" sz="3200" dirty="0"/>
              <a:t>6</a:t>
            </a:r>
            <a:r>
              <a:rPr lang="zh-CN" altLang="en-US" sz="3200" dirty="0"/>
              <a:t>*</a:t>
            </a:r>
            <a:r>
              <a:rPr lang="en-US" altLang="zh-CN" sz="3200" dirty="0"/>
              <a:t>10^(-27) kg/m^3</a:t>
            </a:r>
          </a:p>
          <a:p>
            <a:pPr lvl="1"/>
            <a:r>
              <a:rPr lang="zh-CN" altLang="en-US" sz="3200" dirty="0"/>
              <a:t>辐射（</a:t>
            </a:r>
            <a:r>
              <a:rPr lang="en-US" altLang="zh-CN" sz="3200" dirty="0" smtClean="0"/>
              <a:t>CMB</a:t>
            </a:r>
            <a:r>
              <a:rPr lang="zh-CN" altLang="en-US" sz="3200" dirty="0" smtClean="0"/>
              <a:t>）：</a:t>
            </a:r>
            <a:r>
              <a:rPr lang="en-US" altLang="zh-CN" sz="3200" dirty="0" smtClean="0"/>
              <a:t>~</a:t>
            </a:r>
            <a:r>
              <a:rPr lang="en-US" altLang="zh-CN" sz="3200" dirty="0"/>
              <a:t>5</a:t>
            </a:r>
            <a:r>
              <a:rPr lang="zh-CN" altLang="en-US" sz="3200" dirty="0"/>
              <a:t>*</a:t>
            </a:r>
            <a:r>
              <a:rPr lang="en-US" altLang="zh-CN" sz="3200" dirty="0"/>
              <a:t>10^(-31) kg/m^3</a:t>
            </a:r>
          </a:p>
          <a:p>
            <a:r>
              <a:rPr lang="zh-CN" altLang="en-US" dirty="0" smtClean="0"/>
              <a:t>暗能量主宰宇宙密度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宇宙要永远加速膨胀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66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宇宙组成的演化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1268759"/>
            <a:ext cx="8763000" cy="4970115"/>
          </a:xfrm>
        </p:spPr>
        <p:txBody>
          <a:bodyPr/>
          <a:lstStyle/>
          <a:p>
            <a:r>
              <a:rPr lang="zh-CN" altLang="en-US" dirty="0" smtClean="0"/>
              <a:t>随着宇宙膨胀：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由于宇宙学红移，辐射能量密度比物质密度下降得更快</a:t>
            </a:r>
            <a:endParaRPr lang="en-US" altLang="zh-CN" dirty="0" smtClean="0"/>
          </a:p>
          <a:p>
            <a:pPr lvl="1"/>
            <a:r>
              <a:rPr lang="zh-CN" altLang="en-US" dirty="0"/>
              <a:t>暗</a:t>
            </a:r>
            <a:r>
              <a:rPr lang="zh-CN" altLang="en-US" dirty="0" smtClean="0"/>
              <a:t>能量（宇宙学常数）密度维持不变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在大爆炸后</a:t>
            </a:r>
            <a:r>
              <a:rPr lang="en-US" altLang="zh-CN" dirty="0" smtClean="0"/>
              <a:t>~5</a:t>
            </a:r>
            <a:r>
              <a:rPr lang="zh-CN" altLang="en-US" dirty="0" smtClean="0"/>
              <a:t>万年，宇宙由</a:t>
            </a:r>
            <a:r>
              <a:rPr lang="zh-CN" altLang="en-US" dirty="0" smtClean="0">
                <a:solidFill>
                  <a:srgbClr val="FFFF00"/>
                </a:solidFill>
              </a:rPr>
              <a:t>辐射主导</a:t>
            </a:r>
            <a:r>
              <a:rPr lang="zh-CN" altLang="en-US" dirty="0" smtClean="0"/>
              <a:t>转为</a:t>
            </a:r>
            <a:r>
              <a:rPr lang="zh-CN" altLang="en-US" dirty="0" smtClean="0">
                <a:solidFill>
                  <a:srgbClr val="FFFF00"/>
                </a:solidFill>
              </a:rPr>
              <a:t>物质主导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dirty="0"/>
              <a:t>在</a:t>
            </a:r>
            <a:r>
              <a:rPr lang="en-US" altLang="zh-CN" dirty="0"/>
              <a:t>~40</a:t>
            </a:r>
            <a:r>
              <a:rPr lang="zh-CN" altLang="en-US" dirty="0"/>
              <a:t>亿年前，宇宙由</a:t>
            </a:r>
            <a:r>
              <a:rPr lang="zh-CN" altLang="en-US" dirty="0">
                <a:solidFill>
                  <a:srgbClr val="FFFF00"/>
                </a:solidFill>
              </a:rPr>
              <a:t>物质主导</a:t>
            </a:r>
            <a:r>
              <a:rPr lang="zh-CN" altLang="en-US" dirty="0"/>
              <a:t>转为</a:t>
            </a:r>
            <a:r>
              <a:rPr lang="zh-CN" altLang="en-US" dirty="0">
                <a:solidFill>
                  <a:srgbClr val="FFFF00"/>
                </a:solidFill>
              </a:rPr>
              <a:t>暗能量主导</a:t>
            </a:r>
            <a:endParaRPr lang="en-US" altLang="zh-CN" dirty="0">
              <a:solidFill>
                <a:srgbClr val="FFFF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471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粒子（物质）的创建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90708" y="947916"/>
            <a:ext cx="4305300" cy="1081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粒子与反粒子</a:t>
            </a:r>
            <a:r>
              <a:rPr lang="zh-CN" altLang="en-US" dirty="0" smtClean="0">
                <a:solidFill>
                  <a:srgbClr val="FFFF00"/>
                </a:solidFill>
              </a:rPr>
              <a:t>对湮灭 </a:t>
            </a:r>
            <a:r>
              <a:rPr lang="en-US" altLang="zh-CN" dirty="0" smtClean="0">
                <a:sym typeface="Wingdings" panose="05000000000000000000" pitchFamily="2" charset="2"/>
              </a:rPr>
              <a:t>  </a:t>
            </a:r>
            <a:r>
              <a:rPr lang="zh-CN" altLang="en-US" dirty="0" smtClean="0">
                <a:sym typeface="Wingdings" panose="05000000000000000000" pitchFamily="2" charset="2"/>
              </a:rPr>
              <a:t>质量转为能量</a:t>
            </a:r>
            <a:endParaRPr lang="zh-CN" altLang="en-US" dirty="0" smtClean="0"/>
          </a:p>
        </p:txBody>
      </p:sp>
      <p:sp>
        <p:nvSpPr>
          <p:cNvPr id="155658" name="Rectangle 10"/>
          <p:cNvSpPr>
            <a:spLocks noGrp="1" noChangeArrowheads="1"/>
          </p:cNvSpPr>
          <p:nvPr>
            <p:ph type="body" sz="half" idx="2"/>
          </p:nvPr>
        </p:nvSpPr>
        <p:spPr>
          <a:xfrm>
            <a:off x="340018" y="944637"/>
            <a:ext cx="4305300" cy="15113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>
                <a:solidFill>
                  <a:srgbClr val="FFFF00"/>
                </a:solidFill>
              </a:rPr>
              <a:t>对产生</a:t>
            </a:r>
            <a:r>
              <a:rPr lang="zh-CN" altLang="en-US" dirty="0" smtClean="0"/>
              <a:t>：两个伽马射线光子碰撞，产生正反粒子对</a:t>
            </a:r>
          </a:p>
        </p:txBody>
      </p:sp>
      <p:pic>
        <p:nvPicPr>
          <p:cNvPr id="155655" name="Picture 7" descr="s43997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222" y="4176599"/>
            <a:ext cx="24257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29878"/>
            <a:ext cx="2959100" cy="193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26109"/>
            <a:ext cx="2643187" cy="205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80" name="Text Box 11"/>
          <p:cNvSpPr txBox="1">
            <a:spLocks noChangeArrowheads="1"/>
          </p:cNvSpPr>
          <p:nvPr/>
        </p:nvSpPr>
        <p:spPr bwMode="auto">
          <a:xfrm>
            <a:off x="2432700" y="6022861"/>
            <a:ext cx="34676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“反物质”发动机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4070" y="4656646"/>
            <a:ext cx="6322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质量和能量守恒定律：辐射场温度越高，所创建的粒子的质量越大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粒子创建的阈值温度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9326" y="2601218"/>
            <a:ext cx="8223448" cy="3456384"/>
          </a:xfrm>
        </p:spPr>
        <p:txBody>
          <a:bodyPr/>
          <a:lstStyle/>
          <a:p>
            <a:r>
              <a:rPr lang="zh-CN" altLang="en-US" dirty="0" smtClean="0"/>
              <a:t>质子（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反质子）：</a:t>
            </a:r>
          </a:p>
          <a:p>
            <a:r>
              <a:rPr lang="zh-CN" altLang="en-US" dirty="0" smtClean="0"/>
              <a:t>电子（</a:t>
            </a:r>
            <a:r>
              <a:rPr lang="en-US" altLang="zh-CN" dirty="0" smtClean="0"/>
              <a:t>-</a:t>
            </a:r>
            <a:r>
              <a:rPr lang="zh-CN" altLang="en-US" dirty="0" smtClean="0"/>
              <a:t>正电子）：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在阈值温度</a:t>
            </a:r>
            <a:r>
              <a:rPr lang="zh-CN" altLang="en-US" dirty="0" smtClean="0"/>
              <a:t>之上</a:t>
            </a:r>
            <a:r>
              <a:rPr lang="zh-CN" altLang="en-US" dirty="0" smtClean="0">
                <a:ea typeface="宋体" panose="02010600030101010101" pitchFamily="2" charset="-122"/>
              </a:rPr>
              <a:t>，</a:t>
            </a:r>
            <a:r>
              <a:rPr lang="zh-CN" altLang="en-US" dirty="0" smtClean="0"/>
              <a:t>粒子</a:t>
            </a:r>
            <a:r>
              <a:rPr lang="en-US" altLang="zh-CN" dirty="0"/>
              <a:t>-</a:t>
            </a:r>
            <a:r>
              <a:rPr lang="zh-CN" altLang="en-US" dirty="0"/>
              <a:t>反粒子对和</a:t>
            </a:r>
            <a:r>
              <a:rPr lang="zh-CN" altLang="en-US" dirty="0" smtClean="0"/>
              <a:t>辐射处于热平衡状态，即</a:t>
            </a:r>
            <a:r>
              <a:rPr lang="zh-CN" altLang="en-US" dirty="0"/>
              <a:t>对产生</a:t>
            </a:r>
            <a:r>
              <a:rPr lang="zh-CN" altLang="en-US" dirty="0" smtClean="0"/>
              <a:t>和对湮灭平衡</a:t>
            </a:r>
          </a:p>
        </p:txBody>
      </p:sp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07" y="1254956"/>
            <a:ext cx="1800225" cy="825500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432" y="2601218"/>
            <a:ext cx="2575659" cy="50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432" y="3319276"/>
            <a:ext cx="2347751" cy="471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3420" y="4221088"/>
            <a:ext cx="2160240" cy="20882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质子产生</a:t>
            </a:r>
            <a:r>
              <a:rPr lang="zh-CN" altLang="en-US" dirty="0" smtClean="0"/>
              <a:t>结束、电子正在创建</a:t>
            </a:r>
            <a:endParaRPr lang="zh-CN" altLang="en-US" dirty="0"/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5804296" cy="494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96249" y="371801"/>
            <a:ext cx="8517411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dirty="0" smtClean="0"/>
              <a:t>物质略微超过反物质： 每</a:t>
            </a:r>
            <a:r>
              <a:rPr lang="en-US" altLang="zh-CN" dirty="0" smtClean="0"/>
              <a:t>10</a:t>
            </a:r>
            <a:r>
              <a:rPr lang="zh-CN" altLang="en-US" dirty="0" smtClean="0"/>
              <a:t>亿个粒子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反粒子对，多出一个额外的粒子。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33048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smtClean="0"/>
              <a:t>教材学习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557338"/>
            <a:ext cx="8763000" cy="2951162"/>
          </a:xfrm>
        </p:spPr>
        <p:txBody>
          <a:bodyPr/>
          <a:lstStyle/>
          <a:p>
            <a:r>
              <a:rPr lang="en-US" altLang="zh-CN" dirty="0" smtClean="0"/>
              <a:t>Chapter </a:t>
            </a:r>
            <a:r>
              <a:rPr lang="en-US" altLang="zh-CN" dirty="0"/>
              <a:t>22 </a:t>
            </a:r>
            <a:r>
              <a:rPr lang="en-US" altLang="zh-CN" dirty="0" smtClean="0"/>
              <a:t>  Modern Cosmology</a:t>
            </a:r>
          </a:p>
        </p:txBody>
      </p:sp>
    </p:spTree>
    <p:extLst>
      <p:ext uri="{BB962C8B-B14F-4D97-AF65-F5344CB8AC3E}">
        <p14:creationId xmlns:p14="http://schemas.microsoft.com/office/powerpoint/2010/main" val="1326631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404664"/>
            <a:ext cx="8280920" cy="17281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随着宇宙膨胀冷却，对产生和对湮灭不能发生，这些幸存的没有配对的正粒子被认为从辐射场中</a:t>
            </a:r>
            <a:r>
              <a:rPr lang="zh-CN" altLang="en-US" dirty="0">
                <a:solidFill>
                  <a:srgbClr val="FFFF00"/>
                </a:solidFill>
              </a:rPr>
              <a:t>冻结</a:t>
            </a:r>
            <a:r>
              <a:rPr lang="zh-CN" altLang="en-US" dirty="0"/>
              <a:t>出来，其数量一直恒定</a:t>
            </a:r>
            <a:r>
              <a:rPr lang="zh-CN" altLang="en-US" dirty="0" smtClean="0"/>
              <a:t>至今</a:t>
            </a:r>
            <a:endParaRPr lang="zh-CN" altLang="en-US" dirty="0"/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37823"/>
            <a:ext cx="5000222" cy="419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543600" y="2353469"/>
            <a:ext cx="34208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粒子</a:t>
            </a:r>
            <a:r>
              <a:rPr lang="en-US" altLang="zh-CN" sz="3200" dirty="0">
                <a:solidFill>
                  <a:schemeClr val="bg1"/>
                </a:solidFill>
                <a:latin typeface="+mn-ea"/>
                <a:ea typeface="+mn-ea"/>
              </a:rPr>
              <a:t>-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反粒子的不对称性由</a:t>
            </a: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大</a:t>
            </a:r>
            <a:r>
              <a:rPr lang="zh-CN" altLang="en-US" sz="3200" dirty="0">
                <a:solidFill>
                  <a:srgbClr val="FFFF00"/>
                </a:solidFill>
                <a:latin typeface="+mn-ea"/>
                <a:ea typeface="+mn-ea"/>
              </a:rPr>
              <a:t>统一</a:t>
            </a:r>
            <a:r>
              <a:rPr lang="zh-CN" altLang="en-US" sz="3200" dirty="0" smtClean="0">
                <a:solidFill>
                  <a:srgbClr val="FFFF00"/>
                </a:solidFill>
                <a:latin typeface="+mn-ea"/>
                <a:ea typeface="+mn-ea"/>
              </a:rPr>
              <a:t>理论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描述</a:t>
            </a:r>
            <a:endParaRPr lang="en-US" altLang="zh-CN" sz="32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CN" sz="32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电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弱破缺时，</a:t>
            </a:r>
            <a:r>
              <a:rPr lang="zh-CN" altLang="en-US" sz="3200" dirty="0">
                <a:solidFill>
                  <a:srgbClr val="FFFF00"/>
                </a:solidFill>
                <a:latin typeface="+mn-ea"/>
                <a:ea typeface="+mn-ea"/>
              </a:rPr>
              <a:t>希格斯玻色子</a:t>
            </a:r>
            <a:r>
              <a:rPr lang="en-US" altLang="zh-CN" sz="3200" dirty="0">
                <a:solidFill>
                  <a:schemeClr val="bg1"/>
                </a:solidFill>
                <a:latin typeface="+mn-ea"/>
                <a:ea typeface="+mn-ea"/>
              </a:rPr>
              <a:t>[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上帝粒子</a:t>
            </a:r>
            <a:r>
              <a:rPr lang="en-US" altLang="zh-CN" sz="3200" dirty="0">
                <a:solidFill>
                  <a:schemeClr val="bg1"/>
                </a:solidFill>
                <a:latin typeface="+mn-ea"/>
                <a:ea typeface="+mn-ea"/>
              </a:rPr>
              <a:t>]</a:t>
            </a:r>
            <a:r>
              <a:rPr lang="zh-CN" altLang="en-US" sz="3200" dirty="0">
                <a:solidFill>
                  <a:schemeClr val="bg1"/>
                </a:solidFill>
                <a:latin typeface="+mn-ea"/>
                <a:ea typeface="+mn-ea"/>
              </a:rPr>
              <a:t>赋予粒子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质量</a:t>
            </a:r>
            <a:endParaRPr lang="zh-CN" altLang="en-US" sz="3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/>
              <a:t>物质</a:t>
            </a:r>
            <a:r>
              <a:rPr lang="en-US" altLang="zh-CN" sz="4000" dirty="0"/>
              <a:t>-</a:t>
            </a:r>
            <a:r>
              <a:rPr lang="zh-CN" altLang="en-US" sz="4000" dirty="0" smtClean="0"/>
              <a:t>辐射热平衡和物质的冻结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25538"/>
            <a:ext cx="8678862" cy="5471814"/>
          </a:xfrm>
        </p:spPr>
        <p:txBody>
          <a:bodyPr/>
          <a:lstStyle/>
          <a:p>
            <a:r>
              <a:rPr lang="zh-CN" altLang="en-US" dirty="0" smtClean="0"/>
              <a:t>宇宙年龄 </a:t>
            </a:r>
            <a:r>
              <a:rPr lang="en-US" altLang="zh-CN" dirty="0"/>
              <a:t>&lt; </a:t>
            </a:r>
            <a:r>
              <a:rPr lang="en-US" altLang="zh-CN" dirty="0" smtClean="0"/>
              <a:t>~0.0001</a:t>
            </a:r>
            <a:r>
              <a:rPr lang="zh-CN" altLang="en-US" dirty="0" smtClean="0"/>
              <a:t>秒</a:t>
            </a:r>
            <a:r>
              <a:rPr lang="zh-CN" altLang="en-US" dirty="0"/>
              <a:t>，宇宙温度 </a:t>
            </a:r>
            <a:r>
              <a:rPr lang="en-US" altLang="zh-CN" dirty="0"/>
              <a:t>&gt; 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K</a:t>
            </a:r>
          </a:p>
          <a:p>
            <a:pPr lvl="1"/>
            <a:r>
              <a:rPr lang="zh-CN" altLang="en-US" dirty="0" smtClean="0"/>
              <a:t>质子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反质子对</a:t>
            </a:r>
            <a:r>
              <a:rPr lang="zh-CN" altLang="en-US" dirty="0"/>
              <a:t>的产生与湮灭达到</a:t>
            </a:r>
            <a:r>
              <a:rPr lang="zh-CN" altLang="en-US" dirty="0" smtClean="0"/>
              <a:t>平衡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（电子</a:t>
            </a:r>
            <a:r>
              <a:rPr lang="en-US" altLang="zh-CN" dirty="0"/>
              <a:t>-</a:t>
            </a:r>
            <a:r>
              <a:rPr lang="zh-CN" altLang="en-US" dirty="0"/>
              <a:t>正电子对的产生与湮灭达到</a:t>
            </a:r>
            <a:r>
              <a:rPr lang="zh-CN" altLang="en-US" dirty="0" smtClean="0"/>
              <a:t>平衡？）</a:t>
            </a:r>
            <a:endParaRPr lang="en-US" altLang="zh-CN" dirty="0" smtClean="0"/>
          </a:p>
          <a:p>
            <a:r>
              <a:rPr lang="zh-CN" altLang="en-US" dirty="0" smtClean="0"/>
              <a:t>宇宙年龄</a:t>
            </a:r>
            <a:r>
              <a:rPr lang="en-US" altLang="zh-CN" dirty="0" smtClean="0"/>
              <a:t> </a:t>
            </a:r>
            <a:r>
              <a:rPr lang="en-US" altLang="zh-CN" dirty="0"/>
              <a:t>~0.0001</a:t>
            </a:r>
            <a:r>
              <a:rPr lang="zh-CN" altLang="en-US" dirty="0"/>
              <a:t>秒，宇宙温度 </a:t>
            </a:r>
            <a:r>
              <a:rPr lang="en-US" altLang="zh-CN" dirty="0" smtClean="0"/>
              <a:t>&lt; </a:t>
            </a:r>
            <a:r>
              <a:rPr lang="en-US" altLang="zh-CN" dirty="0"/>
              <a:t>10</a:t>
            </a:r>
            <a:r>
              <a:rPr lang="zh-CN" altLang="en-US" dirty="0"/>
              <a:t>万亿</a:t>
            </a:r>
            <a:r>
              <a:rPr lang="en-US" altLang="zh-CN" dirty="0" smtClean="0"/>
              <a:t>K</a:t>
            </a:r>
          </a:p>
          <a:p>
            <a:pPr lvl="1"/>
            <a:r>
              <a:rPr lang="zh-CN" altLang="en-US" dirty="0"/>
              <a:t>（质子</a:t>
            </a:r>
            <a:r>
              <a:rPr lang="en-US" altLang="zh-CN" dirty="0"/>
              <a:t>-</a:t>
            </a:r>
            <a:r>
              <a:rPr lang="zh-CN" altLang="en-US" dirty="0"/>
              <a:t>反质子湮灭后不再产生</a:t>
            </a:r>
            <a:r>
              <a:rPr lang="zh-CN" altLang="en-US" dirty="0" smtClean="0"/>
              <a:t>）质子（和中子）冻结出来</a:t>
            </a:r>
            <a:endParaRPr lang="en-US" altLang="zh-CN" dirty="0" smtClean="0"/>
          </a:p>
          <a:p>
            <a:r>
              <a:rPr lang="zh-CN" altLang="en-US" dirty="0" smtClean="0"/>
              <a:t>宇宙年龄 </a:t>
            </a:r>
            <a:r>
              <a:rPr lang="en-US" altLang="zh-CN" dirty="0"/>
              <a:t>&lt; ~100</a:t>
            </a:r>
            <a:r>
              <a:rPr lang="zh-CN" altLang="en-US" dirty="0"/>
              <a:t>秒，宇宙温度 </a:t>
            </a:r>
            <a:r>
              <a:rPr lang="en-US" altLang="zh-CN" dirty="0"/>
              <a:t>&gt; 10</a:t>
            </a:r>
            <a:r>
              <a:rPr lang="zh-CN" altLang="en-US" dirty="0"/>
              <a:t>亿</a:t>
            </a:r>
            <a:r>
              <a:rPr lang="en-US" altLang="zh-CN" dirty="0" smtClean="0"/>
              <a:t>K</a:t>
            </a:r>
            <a:endParaRPr lang="en-US" altLang="zh-CN" dirty="0"/>
          </a:p>
          <a:p>
            <a:pPr lvl="1"/>
            <a:r>
              <a:rPr lang="zh-CN" altLang="en-US" dirty="0" smtClean="0"/>
              <a:t>电子</a:t>
            </a:r>
            <a:r>
              <a:rPr lang="en-US" altLang="zh-CN" dirty="0"/>
              <a:t>-</a:t>
            </a:r>
            <a:r>
              <a:rPr lang="zh-CN" altLang="en-US" dirty="0"/>
              <a:t>正电子对的产生与湮灭达到</a:t>
            </a:r>
            <a:r>
              <a:rPr lang="zh-CN" altLang="en-US" dirty="0" smtClean="0"/>
              <a:t>平衡</a:t>
            </a:r>
            <a:endParaRPr lang="en-US" altLang="zh-CN" dirty="0"/>
          </a:p>
          <a:p>
            <a:r>
              <a:rPr lang="zh-CN" altLang="en-US" dirty="0" smtClean="0"/>
              <a:t>宇宙年龄</a:t>
            </a:r>
            <a:r>
              <a:rPr lang="en-US" altLang="zh-CN" dirty="0" smtClean="0"/>
              <a:t> </a:t>
            </a:r>
            <a:r>
              <a:rPr lang="en-US" altLang="zh-CN" dirty="0"/>
              <a:t>~100</a:t>
            </a:r>
            <a:r>
              <a:rPr lang="zh-CN" altLang="en-US" dirty="0"/>
              <a:t>秒，宇宙温度 </a:t>
            </a:r>
            <a:r>
              <a:rPr lang="en-US" altLang="zh-CN" dirty="0" smtClean="0"/>
              <a:t>&lt; </a:t>
            </a:r>
            <a:r>
              <a:rPr lang="en-US" altLang="zh-CN" dirty="0"/>
              <a:t>10</a:t>
            </a:r>
            <a:r>
              <a:rPr lang="zh-CN" altLang="en-US" dirty="0"/>
              <a:t>亿</a:t>
            </a:r>
            <a:r>
              <a:rPr lang="en-US" altLang="zh-CN" dirty="0"/>
              <a:t>K</a:t>
            </a:r>
          </a:p>
          <a:p>
            <a:pPr lvl="1"/>
            <a:r>
              <a:rPr lang="zh-CN" altLang="en-US" dirty="0" smtClean="0"/>
              <a:t>（</a:t>
            </a:r>
            <a:r>
              <a:rPr lang="zh-CN" altLang="en-US" dirty="0"/>
              <a:t>电子</a:t>
            </a:r>
            <a:r>
              <a:rPr lang="en-US" altLang="zh-CN" dirty="0" smtClean="0"/>
              <a:t>-</a:t>
            </a:r>
            <a:r>
              <a:rPr lang="zh-CN" altLang="en-US" dirty="0" smtClean="0"/>
              <a:t>正电子湮灭</a:t>
            </a:r>
            <a:r>
              <a:rPr lang="zh-CN" altLang="en-US" dirty="0"/>
              <a:t>后不再产生）电子</a:t>
            </a:r>
            <a:r>
              <a:rPr lang="zh-CN" altLang="en-US" dirty="0" smtClean="0"/>
              <a:t>冻结出来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534400" cy="685800"/>
          </a:xfrm>
        </p:spPr>
        <p:txBody>
          <a:bodyPr/>
          <a:lstStyle/>
          <a:p>
            <a:pPr algn="ctr"/>
            <a:r>
              <a:rPr lang="en-US" altLang="zh-CN" sz="4800" smtClean="0"/>
              <a:t>4</a:t>
            </a:r>
            <a:r>
              <a:rPr lang="zh-CN" altLang="en-US" sz="4800" smtClean="0"/>
              <a:t>种基本力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00338" y="1484313"/>
            <a:ext cx="4176712" cy="2449512"/>
          </a:xfrm>
        </p:spPr>
        <p:txBody>
          <a:bodyPr/>
          <a:lstStyle/>
          <a:p>
            <a:r>
              <a:rPr lang="zh-CN" altLang="en-US" dirty="0" smtClean="0"/>
              <a:t>强核</a:t>
            </a:r>
            <a:r>
              <a:rPr lang="en-US" altLang="zh-CN" dirty="0" smtClean="0"/>
              <a:t>[</a:t>
            </a:r>
            <a:r>
              <a:rPr lang="zh-CN" altLang="en-US" dirty="0" smtClean="0"/>
              <a:t>相互作用</a:t>
            </a:r>
            <a:r>
              <a:rPr lang="en-US" altLang="zh-CN" dirty="0" smtClean="0"/>
              <a:t>]</a:t>
            </a:r>
            <a:r>
              <a:rPr lang="zh-CN" altLang="en-US" dirty="0" smtClean="0"/>
              <a:t>力</a:t>
            </a:r>
          </a:p>
          <a:p>
            <a:r>
              <a:rPr lang="zh-CN" altLang="en-US" dirty="0" smtClean="0"/>
              <a:t>电磁力</a:t>
            </a:r>
          </a:p>
          <a:p>
            <a:r>
              <a:rPr lang="zh-CN" altLang="en-US" dirty="0" smtClean="0"/>
              <a:t>弱核</a:t>
            </a:r>
            <a:r>
              <a:rPr lang="en-US" altLang="zh-CN" dirty="0" smtClean="0"/>
              <a:t>[</a:t>
            </a:r>
            <a:r>
              <a:rPr lang="zh-CN" altLang="en-US" dirty="0" smtClean="0"/>
              <a:t>相互作用</a:t>
            </a:r>
            <a:r>
              <a:rPr lang="en-US" altLang="zh-CN" dirty="0" smtClean="0"/>
              <a:t>]</a:t>
            </a:r>
            <a:r>
              <a:rPr lang="zh-CN" altLang="en-US" dirty="0" smtClean="0"/>
              <a:t>力</a:t>
            </a:r>
          </a:p>
          <a:p>
            <a:r>
              <a:rPr lang="zh-CN" altLang="en-US" dirty="0" smtClean="0"/>
              <a:t>引力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6700"/>
            <a:ext cx="9144000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宇宙演化的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1268759"/>
            <a:ext cx="8763000" cy="525658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 t=0-10</a:t>
            </a:r>
            <a:r>
              <a:rPr lang="en-US" altLang="zh-CN" baseline="30000" dirty="0" smtClean="0"/>
              <a:t>-43</a:t>
            </a:r>
            <a:r>
              <a:rPr lang="en-US" altLang="zh-CN" dirty="0" smtClean="0"/>
              <a:t> </a:t>
            </a:r>
            <a:r>
              <a:rPr lang="zh-CN" altLang="en-US" dirty="0" smtClean="0"/>
              <a:t>秒</a:t>
            </a:r>
            <a:r>
              <a:rPr lang="en-US" altLang="zh-CN" baseline="30000" dirty="0" smtClean="0">
                <a:solidFill>
                  <a:srgbClr val="00FF00"/>
                </a:solidFill>
              </a:rPr>
              <a:t> 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FFFF00"/>
                </a:solidFill>
              </a:rPr>
              <a:t>普朗克时代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4</a:t>
            </a:r>
            <a:r>
              <a:rPr lang="zh-CN" altLang="en-US" dirty="0"/>
              <a:t>种</a:t>
            </a:r>
            <a:r>
              <a:rPr lang="zh-CN" altLang="en-US" dirty="0" smtClean="0"/>
              <a:t>基本力是统一的一个力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描述这个时代的理论（</a:t>
            </a:r>
            <a:r>
              <a:rPr lang="en-US" altLang="zh-CN" dirty="0" smtClean="0"/>
              <a:t>TOE</a:t>
            </a:r>
            <a:r>
              <a:rPr lang="zh-CN" altLang="en-US" dirty="0" smtClean="0"/>
              <a:t>）还在发展中（量子引力理论还未成功）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2. t=10</a:t>
            </a:r>
            <a:r>
              <a:rPr lang="en-US" altLang="zh-CN" baseline="30000" dirty="0" smtClean="0"/>
              <a:t>-43</a:t>
            </a:r>
            <a:r>
              <a:rPr lang="en-US" altLang="zh-CN" dirty="0" smtClean="0"/>
              <a:t> - 10</a:t>
            </a:r>
            <a:r>
              <a:rPr lang="en-US" altLang="zh-CN" baseline="30000" dirty="0" smtClean="0"/>
              <a:t>-35</a:t>
            </a:r>
            <a:r>
              <a:rPr lang="en-US" altLang="zh-CN" dirty="0" smtClean="0"/>
              <a:t> </a:t>
            </a:r>
            <a:r>
              <a:rPr lang="zh-CN" altLang="en-US" dirty="0" smtClean="0"/>
              <a:t>秒，</a:t>
            </a:r>
            <a:r>
              <a:rPr lang="zh-CN" altLang="en-US" dirty="0" smtClean="0">
                <a:solidFill>
                  <a:srgbClr val="FFFF00"/>
                </a:solidFill>
              </a:rPr>
              <a:t>大统一时代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引力分离出来，而强力、弱力和电磁力还是统一的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 smtClean="0"/>
              <a:t>描述这个时代的理论被称为大统一理论（</a:t>
            </a:r>
            <a:r>
              <a:rPr lang="en-US" altLang="zh-CN" dirty="0" smtClean="0"/>
              <a:t>GUT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/>
              <a:t>宇宙中充满辐射和众多亚</a:t>
            </a:r>
            <a:r>
              <a:rPr lang="zh-CN" altLang="en-US" dirty="0" smtClean="0"/>
              <a:t>原子（暗物质和亮物质）粒子（由粒子</a:t>
            </a:r>
            <a:r>
              <a:rPr lang="zh-CN" altLang="en-US" dirty="0"/>
              <a:t>对</a:t>
            </a:r>
            <a:r>
              <a:rPr lang="zh-CN" altLang="en-US" dirty="0" smtClean="0"/>
              <a:t>产生，与辐射热平衡）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2085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476672"/>
            <a:ext cx="8763000" cy="597666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随着宇宙膨胀，不同类型的质量非常大的（暗物质候选）粒子由于宇宙温度降低到停止其粒子对产生的阈值温度以下而相继</a:t>
            </a:r>
            <a:r>
              <a:rPr lang="zh-CN" altLang="en-US" dirty="0" smtClean="0">
                <a:solidFill>
                  <a:srgbClr val="FFFF00"/>
                </a:solidFill>
              </a:rPr>
              <a:t>冻结</a:t>
            </a:r>
            <a:r>
              <a:rPr lang="zh-CN" altLang="en-US" dirty="0" smtClean="0"/>
              <a:t>出来。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由于把电磁</a:t>
            </a:r>
            <a:r>
              <a:rPr lang="zh-CN" altLang="en-US" dirty="0"/>
              <a:t>力</a:t>
            </a:r>
            <a:r>
              <a:rPr lang="zh-CN" altLang="en-US" dirty="0" smtClean="0"/>
              <a:t>、弱力和强力统一为一个“超力”的粒子的质量</a:t>
            </a:r>
            <a:r>
              <a:rPr lang="zh-CN" altLang="en-US" dirty="0"/>
              <a:t>大于</a:t>
            </a:r>
            <a:r>
              <a:rPr lang="zh-CN" altLang="en-US" dirty="0" smtClean="0"/>
              <a:t>质子</a:t>
            </a:r>
            <a:r>
              <a:rPr lang="zh-CN" altLang="en-US" dirty="0"/>
              <a:t>质量</a:t>
            </a:r>
            <a:r>
              <a:rPr lang="zh-CN" altLang="en-US" dirty="0" smtClean="0"/>
              <a:t>的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15</a:t>
            </a:r>
            <a:r>
              <a:rPr lang="en-US" altLang="zh-CN" dirty="0" smtClean="0"/>
              <a:t> </a:t>
            </a:r>
            <a:r>
              <a:rPr lang="zh-CN" altLang="en-US" dirty="0" smtClean="0"/>
              <a:t>倍</a:t>
            </a:r>
            <a:r>
              <a:rPr lang="zh-CN" altLang="en-US" dirty="0"/>
              <a:t>，</a:t>
            </a:r>
            <a:r>
              <a:rPr lang="zh-CN" altLang="en-US" dirty="0" smtClean="0"/>
              <a:t>因此这三个基本力的统一需要</a:t>
            </a:r>
            <a:r>
              <a:rPr lang="zh-CN" altLang="en-US" dirty="0"/>
              <a:t>大于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28</a:t>
            </a:r>
            <a:r>
              <a:rPr lang="en-US" altLang="zh-CN" dirty="0" smtClean="0"/>
              <a:t> K</a:t>
            </a:r>
            <a:r>
              <a:rPr lang="zh-CN" altLang="en-US" dirty="0" smtClean="0"/>
              <a:t>的</a:t>
            </a:r>
            <a:r>
              <a:rPr lang="zh-CN" altLang="en-US" dirty="0"/>
              <a:t>极高</a:t>
            </a:r>
            <a:r>
              <a:rPr lang="zh-CN" altLang="en-US" dirty="0" smtClean="0"/>
              <a:t>温度。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</a:t>
            </a:r>
          </a:p>
          <a:p>
            <a:pPr marL="0" indent="0">
              <a:buNone/>
            </a:pPr>
            <a:r>
              <a:rPr lang="zh-CN" altLang="en-US" dirty="0" smtClean="0"/>
              <a:t>当 </a:t>
            </a:r>
            <a:r>
              <a:rPr lang="en-US" altLang="zh-CN" dirty="0" smtClean="0"/>
              <a:t>t=10</a:t>
            </a:r>
            <a:r>
              <a:rPr lang="en-US" altLang="zh-CN" baseline="30000" dirty="0" smtClean="0"/>
              <a:t>-35</a:t>
            </a:r>
            <a:r>
              <a:rPr lang="en-US" altLang="zh-CN" dirty="0" smtClean="0"/>
              <a:t> </a:t>
            </a:r>
            <a:r>
              <a:rPr lang="zh-CN" altLang="en-US" dirty="0" smtClean="0"/>
              <a:t>秒时，</a:t>
            </a:r>
            <a:r>
              <a:rPr lang="en-US" altLang="zh-CN" dirty="0" smtClean="0"/>
              <a:t> T&lt;10</a:t>
            </a:r>
            <a:r>
              <a:rPr lang="en-US" altLang="zh-CN" baseline="30000" dirty="0" smtClean="0"/>
              <a:t>28</a:t>
            </a:r>
            <a:r>
              <a:rPr lang="en-US" altLang="zh-CN" dirty="0" smtClean="0"/>
              <a:t> K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FFFF00"/>
                </a:solidFill>
              </a:rPr>
              <a:t>强力冻结</a:t>
            </a:r>
            <a:r>
              <a:rPr lang="zh-CN" altLang="en-US" dirty="0" smtClean="0"/>
              <a:t>出来（与电弱力分离），大统一时代结束。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769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692696"/>
            <a:ext cx="8763000" cy="554617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 </a:t>
            </a:r>
            <a:r>
              <a:rPr lang="en-US" altLang="zh-CN" dirty="0" smtClean="0"/>
              <a:t> t=10</a:t>
            </a:r>
            <a:r>
              <a:rPr lang="en-US" altLang="zh-CN" baseline="30000" dirty="0" smtClean="0"/>
              <a:t>-35</a:t>
            </a:r>
            <a:r>
              <a:rPr lang="en-US" altLang="zh-CN" dirty="0" smtClean="0"/>
              <a:t> </a:t>
            </a:r>
            <a:r>
              <a:rPr lang="en-US" altLang="zh-CN" dirty="0"/>
              <a:t>-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-4</a:t>
            </a:r>
            <a:r>
              <a:rPr lang="en-US" altLang="zh-CN" dirty="0"/>
              <a:t> </a:t>
            </a:r>
            <a:r>
              <a:rPr lang="zh-CN" altLang="en-US" dirty="0" smtClean="0"/>
              <a:t>秒：</a:t>
            </a:r>
            <a:r>
              <a:rPr lang="zh-CN" altLang="en-US" dirty="0" smtClean="0">
                <a:solidFill>
                  <a:srgbClr val="FFFF00"/>
                </a:solidFill>
              </a:rPr>
              <a:t>夸克（重子）时代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FF00"/>
              </a:solidFill>
            </a:endParaRPr>
          </a:p>
          <a:p>
            <a:pPr marL="857250" lvl="1" indent="-457200"/>
            <a:r>
              <a:rPr lang="zh-CN" altLang="en-US" sz="3200" dirty="0" smtClean="0"/>
              <a:t>夸克、质子和中子与辐射处于热平衡态</a:t>
            </a:r>
            <a:endParaRPr lang="en-US" altLang="zh-CN" sz="3200" dirty="0" smtClean="0"/>
          </a:p>
          <a:p>
            <a:pPr marL="857250" lvl="1" indent="-457200"/>
            <a:r>
              <a:rPr lang="en-US" altLang="zh-CN" sz="3200" dirty="0"/>
              <a:t>t</a:t>
            </a:r>
            <a:r>
              <a:rPr lang="en-US" altLang="zh-CN" sz="3200" dirty="0" smtClean="0"/>
              <a:t>~10</a:t>
            </a:r>
            <a:r>
              <a:rPr lang="en-US" altLang="zh-CN" sz="3200" baseline="30000" dirty="0" smtClean="0"/>
              <a:t>-10</a:t>
            </a:r>
            <a:r>
              <a:rPr lang="en-US" altLang="zh-CN" sz="3200" dirty="0" smtClean="0"/>
              <a:t> </a:t>
            </a:r>
            <a:r>
              <a:rPr lang="zh-CN" altLang="en-US" sz="3200" dirty="0" smtClean="0"/>
              <a:t>秒，</a:t>
            </a:r>
            <a:r>
              <a:rPr lang="en-US" altLang="zh-CN" sz="3200" dirty="0" smtClean="0"/>
              <a:t> T~10</a:t>
            </a:r>
            <a:r>
              <a:rPr lang="en-US" altLang="zh-CN" sz="3200" baseline="30000" dirty="0" smtClean="0"/>
              <a:t>15</a:t>
            </a:r>
            <a:r>
              <a:rPr lang="en-US" altLang="zh-CN" sz="3200" dirty="0" smtClean="0"/>
              <a:t> K</a:t>
            </a:r>
            <a:r>
              <a:rPr lang="zh-CN" altLang="en-US" sz="3200" dirty="0" smtClean="0"/>
              <a:t>：</a:t>
            </a:r>
            <a:r>
              <a:rPr lang="zh-CN" altLang="en-US" sz="3200" dirty="0"/>
              <a:t>传递</a:t>
            </a:r>
            <a:r>
              <a:rPr lang="zh-CN" altLang="en-US" sz="3200" dirty="0" smtClean="0"/>
              <a:t>电弱力的</a:t>
            </a:r>
            <a:r>
              <a:rPr lang="en-US" altLang="zh-CN" sz="3200" dirty="0" smtClean="0"/>
              <a:t>W</a:t>
            </a:r>
            <a:r>
              <a:rPr lang="zh-CN" altLang="en-US" sz="3200" dirty="0" smtClean="0"/>
              <a:t>和</a:t>
            </a:r>
            <a:r>
              <a:rPr lang="en-US" altLang="zh-CN" sz="3200" dirty="0" smtClean="0"/>
              <a:t>Z</a:t>
            </a:r>
            <a:r>
              <a:rPr lang="zh-CN" altLang="en-US" sz="3200" dirty="0" smtClean="0"/>
              <a:t>粒子不能产生，</a:t>
            </a:r>
            <a:r>
              <a:rPr lang="zh-CN" altLang="en-US" sz="3200" dirty="0">
                <a:solidFill>
                  <a:srgbClr val="FFFF00"/>
                </a:solidFill>
              </a:rPr>
              <a:t>弱</a:t>
            </a:r>
            <a:r>
              <a:rPr lang="zh-CN" altLang="en-US" sz="3200" dirty="0" smtClean="0">
                <a:solidFill>
                  <a:srgbClr val="FFFF00"/>
                </a:solidFill>
              </a:rPr>
              <a:t>力</a:t>
            </a:r>
            <a:r>
              <a:rPr lang="zh-CN" altLang="en-US" sz="3200" dirty="0">
                <a:solidFill>
                  <a:srgbClr val="FFFF00"/>
                </a:solidFill>
              </a:rPr>
              <a:t>冻结</a:t>
            </a:r>
            <a:r>
              <a:rPr lang="zh-CN" altLang="en-US" sz="3200" dirty="0"/>
              <a:t>出来（与</a:t>
            </a:r>
            <a:r>
              <a:rPr lang="zh-CN" altLang="en-US" sz="3200" dirty="0" smtClean="0"/>
              <a:t>电磁力分离）</a:t>
            </a:r>
            <a:endParaRPr lang="en-US" altLang="zh-CN" sz="3200" dirty="0" smtClean="0"/>
          </a:p>
          <a:p>
            <a:pPr marL="857250" lvl="1" indent="-457200"/>
            <a:r>
              <a:rPr lang="en-US" altLang="zh-CN" sz="3200" dirty="0"/>
              <a:t>t</a:t>
            </a:r>
            <a:r>
              <a:rPr lang="en-US" altLang="zh-CN" sz="3200" dirty="0" smtClean="0"/>
              <a:t>~0.1ms</a:t>
            </a:r>
            <a:r>
              <a:rPr lang="zh-CN" altLang="en-US" sz="3200" dirty="0" smtClean="0"/>
              <a:t>，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T~10</a:t>
            </a:r>
            <a:r>
              <a:rPr lang="en-US" altLang="zh-CN" sz="3200" baseline="30000" dirty="0" smtClean="0"/>
              <a:t>13</a:t>
            </a:r>
            <a:r>
              <a:rPr lang="en-US" altLang="zh-CN" sz="3200" dirty="0" smtClean="0"/>
              <a:t> K</a:t>
            </a:r>
            <a:r>
              <a:rPr lang="zh-CN" altLang="en-US" sz="3200" dirty="0" smtClean="0"/>
              <a:t>，质子和中子不再创建，</a:t>
            </a:r>
            <a:r>
              <a:rPr lang="zh-CN" altLang="en-US" sz="3200" dirty="0"/>
              <a:t>夸克</a:t>
            </a:r>
            <a:r>
              <a:rPr lang="zh-CN" altLang="en-US" sz="3200" dirty="0" smtClean="0"/>
              <a:t>时代结束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129281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692696"/>
            <a:ext cx="8763000" cy="554617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en-US" altLang="zh-CN" dirty="0" smtClean="0"/>
              <a:t>.  t=10</a:t>
            </a:r>
            <a:r>
              <a:rPr lang="en-US" altLang="zh-CN" baseline="30000" dirty="0" smtClean="0"/>
              <a:t>-35</a:t>
            </a:r>
            <a:r>
              <a:rPr lang="en-US" altLang="zh-CN" dirty="0" smtClean="0"/>
              <a:t> </a:t>
            </a:r>
            <a:r>
              <a:rPr lang="en-US" altLang="zh-CN" dirty="0"/>
              <a:t>-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-4</a:t>
            </a:r>
            <a:r>
              <a:rPr lang="en-US" altLang="zh-CN" dirty="0"/>
              <a:t> </a:t>
            </a:r>
            <a:r>
              <a:rPr lang="zh-CN" altLang="en-US" dirty="0" smtClean="0"/>
              <a:t>秒：</a:t>
            </a:r>
            <a:r>
              <a:rPr lang="zh-CN" altLang="en-US" dirty="0">
                <a:solidFill>
                  <a:srgbClr val="FFFF00"/>
                </a:solidFill>
              </a:rPr>
              <a:t>轻</a:t>
            </a:r>
            <a:r>
              <a:rPr lang="zh-CN" altLang="en-US" dirty="0" smtClean="0">
                <a:solidFill>
                  <a:srgbClr val="FFFF00"/>
                </a:solidFill>
              </a:rPr>
              <a:t>子时代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FF00"/>
              </a:solidFill>
            </a:endParaRPr>
          </a:p>
          <a:p>
            <a:pPr marL="857250" lvl="1" indent="-457200"/>
            <a:r>
              <a:rPr lang="zh-CN" altLang="en-US" sz="3200" dirty="0" smtClean="0"/>
              <a:t>轻子粒子（电子、中微子、介子）与辐射处于热平衡态（与轻子数量相比，宇宙仅剩极少数量的质子和中子）</a:t>
            </a:r>
            <a:endParaRPr lang="en-US" altLang="zh-CN" sz="3200" dirty="0" smtClean="0"/>
          </a:p>
          <a:p>
            <a:pPr marL="857250" lvl="1" indent="-457200"/>
            <a:r>
              <a:rPr lang="en-US" altLang="zh-CN" sz="3200" dirty="0"/>
              <a:t>t</a:t>
            </a:r>
            <a:r>
              <a:rPr lang="en-US" altLang="zh-CN" sz="3200" dirty="0" smtClean="0"/>
              <a:t>~1 </a:t>
            </a:r>
            <a:r>
              <a:rPr lang="zh-CN" altLang="en-US" sz="3200" dirty="0" smtClean="0"/>
              <a:t>秒，</a:t>
            </a:r>
            <a:r>
              <a:rPr lang="en-US" altLang="zh-CN" sz="3200" dirty="0" smtClean="0"/>
              <a:t>T~3x10</a:t>
            </a:r>
            <a:r>
              <a:rPr lang="en-US" altLang="zh-CN" sz="3200" baseline="30000" dirty="0" smtClean="0"/>
              <a:t>10</a:t>
            </a:r>
            <a:r>
              <a:rPr lang="en-US" altLang="zh-CN" sz="3200" dirty="0" smtClean="0"/>
              <a:t> K</a:t>
            </a:r>
            <a:r>
              <a:rPr lang="zh-CN" altLang="en-US" sz="3200" dirty="0" smtClean="0"/>
              <a:t>：宇宙变得足够稀薄，中微子基本不再与其它任何粒子相互作用</a:t>
            </a:r>
            <a:endParaRPr lang="en-US" altLang="zh-CN" sz="3200" dirty="0" smtClean="0"/>
          </a:p>
          <a:p>
            <a:pPr marL="857250" lvl="1" indent="-457200"/>
            <a:r>
              <a:rPr lang="en-US" altLang="zh-CN" sz="3200" dirty="0" smtClean="0"/>
              <a:t>t=100 s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T~10</a:t>
            </a:r>
            <a:r>
              <a:rPr lang="en-US" altLang="zh-CN" sz="3200" baseline="30000" dirty="0" smtClean="0"/>
              <a:t>9</a:t>
            </a:r>
            <a:r>
              <a:rPr lang="en-US" altLang="zh-CN" sz="3200" dirty="0" smtClean="0"/>
              <a:t> K</a:t>
            </a:r>
            <a:r>
              <a:rPr lang="zh-CN" altLang="en-US" sz="3200" dirty="0" smtClean="0"/>
              <a:t>，电子不再创建，轻子时代结束。宇宙密度</a:t>
            </a:r>
            <a:r>
              <a:rPr lang="en-US" altLang="zh-CN" sz="3200" dirty="0" smtClean="0"/>
              <a:t>~10</a:t>
            </a:r>
            <a:r>
              <a:rPr lang="zh-CN" altLang="en-US" sz="3200" dirty="0" smtClean="0"/>
              <a:t>倍水密度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604162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404664"/>
            <a:ext cx="8763000" cy="61926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en-US" altLang="zh-CN" dirty="0" smtClean="0"/>
              <a:t>.  t=100</a:t>
            </a:r>
            <a:r>
              <a:rPr lang="zh-CN" altLang="en-US" dirty="0" smtClean="0"/>
              <a:t>秒</a:t>
            </a:r>
            <a:r>
              <a:rPr lang="en-US" altLang="zh-CN" dirty="0" smtClean="0"/>
              <a:t> </a:t>
            </a:r>
            <a:r>
              <a:rPr lang="en-US" altLang="zh-CN" dirty="0"/>
              <a:t>- </a:t>
            </a:r>
            <a:r>
              <a:rPr lang="en-US" altLang="zh-CN" dirty="0" smtClean="0"/>
              <a:t>15 </a:t>
            </a:r>
            <a:r>
              <a:rPr lang="zh-CN" altLang="en-US" dirty="0" smtClean="0"/>
              <a:t>分钟：</a:t>
            </a:r>
            <a:r>
              <a:rPr lang="zh-CN" altLang="en-US" dirty="0">
                <a:solidFill>
                  <a:srgbClr val="FFFF00"/>
                </a:solidFill>
              </a:rPr>
              <a:t>核</a:t>
            </a:r>
            <a:r>
              <a:rPr lang="zh-CN" altLang="en-US" dirty="0" smtClean="0">
                <a:solidFill>
                  <a:srgbClr val="FFFF00"/>
                </a:solidFill>
              </a:rPr>
              <a:t>时代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marL="857250" lvl="1" indent="-457200"/>
            <a:r>
              <a:rPr lang="zh-CN" altLang="en-US" sz="3200" dirty="0" smtClean="0"/>
              <a:t>更</a:t>
            </a:r>
            <a:r>
              <a:rPr lang="zh-CN" altLang="en-US" sz="3200" dirty="0"/>
              <a:t>高的温度对大爆炸核合成是无效</a:t>
            </a:r>
            <a:r>
              <a:rPr lang="zh-CN" altLang="en-US" sz="3200" dirty="0" smtClean="0"/>
              <a:t>的</a:t>
            </a:r>
            <a:endParaRPr lang="en-US" altLang="zh-CN" sz="3200" dirty="0" smtClean="0"/>
          </a:p>
          <a:p>
            <a:pPr marL="857250" lvl="1" indent="-457200"/>
            <a:r>
              <a:rPr lang="en-US" altLang="zh-CN" sz="3200" dirty="0" smtClean="0"/>
              <a:t>T ~</a:t>
            </a:r>
            <a:r>
              <a:rPr lang="zh-CN" altLang="en-US" sz="3200" dirty="0" smtClean="0"/>
              <a:t>几亿</a:t>
            </a:r>
            <a:r>
              <a:rPr lang="en-US" altLang="zh-CN" sz="3200" dirty="0" smtClean="0"/>
              <a:t>K</a:t>
            </a:r>
            <a:r>
              <a:rPr lang="zh-CN" altLang="en-US" sz="3200" dirty="0"/>
              <a:t>：</a:t>
            </a:r>
            <a:r>
              <a:rPr lang="zh-CN" altLang="en-US" sz="3200" dirty="0" smtClean="0"/>
              <a:t>质子和中子主要合成为氦原子核，</a:t>
            </a:r>
            <a:r>
              <a:rPr lang="zh-CN" altLang="en-US" sz="3200" dirty="0"/>
              <a:t>也</a:t>
            </a:r>
            <a:r>
              <a:rPr lang="zh-CN" altLang="en-US" sz="3200" dirty="0" smtClean="0"/>
              <a:t>合成微量的氘、锂等轻原子核</a:t>
            </a:r>
            <a:endParaRPr lang="en-US" altLang="zh-CN" sz="3200" dirty="0" smtClean="0"/>
          </a:p>
          <a:p>
            <a:pPr marL="857250" lvl="1" indent="-457200"/>
            <a:r>
              <a:rPr lang="en-US" altLang="zh-CN" sz="3200" dirty="0"/>
              <a:t>t</a:t>
            </a:r>
            <a:r>
              <a:rPr lang="en-US" altLang="zh-CN" sz="3200" dirty="0" smtClean="0"/>
              <a:t>~15 </a:t>
            </a:r>
            <a:r>
              <a:rPr lang="zh-CN" altLang="en-US" sz="3200" dirty="0" smtClean="0"/>
              <a:t>分钟，宇宙温度降低，不再合成更重的原子核，</a:t>
            </a:r>
            <a:r>
              <a:rPr lang="zh-CN" altLang="en-US" sz="3200" dirty="0"/>
              <a:t>原初</a:t>
            </a:r>
            <a:r>
              <a:rPr lang="zh-CN" altLang="en-US" sz="3200" dirty="0" smtClean="0"/>
              <a:t>核合成时代结束</a:t>
            </a:r>
            <a:endParaRPr lang="en-US" altLang="zh-CN" sz="3200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6</a:t>
            </a:r>
            <a:r>
              <a:rPr lang="en-US" altLang="zh-CN" dirty="0"/>
              <a:t>. </a:t>
            </a:r>
            <a:r>
              <a:rPr lang="en-US" altLang="zh-CN" dirty="0" smtClean="0"/>
              <a:t> t~50,000</a:t>
            </a:r>
            <a:r>
              <a:rPr lang="zh-CN" altLang="en-US" dirty="0"/>
              <a:t>年 </a:t>
            </a:r>
            <a:r>
              <a:rPr lang="en-US" altLang="zh-CN" dirty="0"/>
              <a:t>- ~1</a:t>
            </a:r>
            <a:r>
              <a:rPr lang="zh-CN" altLang="en-US" dirty="0"/>
              <a:t>亿年：</a:t>
            </a:r>
            <a:r>
              <a:rPr lang="zh-CN" altLang="en-US" dirty="0">
                <a:solidFill>
                  <a:srgbClr val="FFFF00"/>
                </a:solidFill>
              </a:rPr>
              <a:t>原子时代</a:t>
            </a:r>
            <a:endParaRPr lang="en-US" altLang="zh-CN" dirty="0">
              <a:solidFill>
                <a:srgbClr val="FFFF00"/>
              </a:solidFill>
            </a:endParaRPr>
          </a:p>
          <a:p>
            <a:pPr lvl="1"/>
            <a:r>
              <a:rPr lang="en-US" altLang="zh-CN" sz="3200" dirty="0"/>
              <a:t>t&lt;50,000</a:t>
            </a:r>
            <a:r>
              <a:rPr lang="zh-CN" altLang="en-US" sz="3200" dirty="0"/>
              <a:t>年，宇宙足够热，原子无法形成</a:t>
            </a:r>
            <a:endParaRPr lang="en-US" altLang="zh-CN" sz="3200" dirty="0"/>
          </a:p>
          <a:p>
            <a:pPr lvl="1"/>
            <a:r>
              <a:rPr lang="en-US" altLang="zh-CN" sz="3200" dirty="0"/>
              <a:t>t=50,000</a:t>
            </a:r>
            <a:r>
              <a:rPr lang="zh-CN" altLang="en-US" sz="3200" dirty="0"/>
              <a:t>年，辐射主导结束后，宇宙足够冷，原子形成并保持</a:t>
            </a:r>
            <a:r>
              <a:rPr lang="zh-CN" altLang="en-US" sz="3200" dirty="0" smtClean="0"/>
              <a:t>中性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822108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332656"/>
            <a:ext cx="8763000" cy="626469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7.  t~2</a:t>
            </a:r>
            <a:r>
              <a:rPr lang="zh-CN" altLang="en-US" dirty="0" smtClean="0"/>
              <a:t>亿年 </a:t>
            </a:r>
            <a:r>
              <a:rPr lang="en-US" altLang="zh-CN" dirty="0" smtClean="0"/>
              <a:t>- ~ 30</a:t>
            </a:r>
            <a:r>
              <a:rPr lang="zh-CN" altLang="en-US" dirty="0" smtClean="0"/>
              <a:t>亿年：</a:t>
            </a:r>
            <a:r>
              <a:rPr lang="zh-CN" altLang="en-US" dirty="0" smtClean="0">
                <a:solidFill>
                  <a:srgbClr val="FFFF00"/>
                </a:solidFill>
              </a:rPr>
              <a:t>星系时代</a:t>
            </a:r>
            <a:endParaRPr lang="en-US" altLang="zh-CN" dirty="0">
              <a:solidFill>
                <a:srgbClr val="FFFF00"/>
              </a:solidFill>
            </a:endParaRPr>
          </a:p>
          <a:p>
            <a:pPr lvl="1"/>
            <a:r>
              <a:rPr lang="en-US" altLang="zh-CN" sz="3200" dirty="0"/>
              <a:t>t~2</a:t>
            </a:r>
            <a:r>
              <a:rPr lang="zh-CN" altLang="en-US" sz="3200" dirty="0" smtClean="0"/>
              <a:t>亿年，第一代恒星形成，并再电离宇宙</a:t>
            </a:r>
            <a:endParaRPr lang="en-US" altLang="zh-CN" sz="3200" dirty="0" smtClean="0"/>
          </a:p>
          <a:p>
            <a:pPr lvl="1"/>
            <a:r>
              <a:rPr lang="en-US" altLang="zh-CN" sz="3200" dirty="0" smtClean="0"/>
              <a:t>t~30</a:t>
            </a:r>
            <a:r>
              <a:rPr lang="zh-CN" altLang="en-US" sz="3200" dirty="0" smtClean="0"/>
              <a:t>亿年，星系和大尺度结构基本形成，宇宙在宏观上由辐射期的总体均匀转变为大物质团块的宏观结构</a:t>
            </a:r>
            <a:endParaRPr lang="en-US" altLang="zh-CN" sz="3200" dirty="0"/>
          </a:p>
          <a:p>
            <a:pPr lvl="1"/>
            <a:r>
              <a:rPr lang="zh-CN" altLang="en-US" sz="3200" dirty="0" smtClean="0"/>
              <a:t>类星体闪耀</a:t>
            </a:r>
            <a:endParaRPr lang="en-US" altLang="zh-CN" sz="3200" dirty="0" smtClean="0"/>
          </a:p>
          <a:p>
            <a:pPr lvl="1"/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dirty="0" smtClean="0"/>
              <a:t>8.  </a:t>
            </a:r>
            <a:r>
              <a:rPr lang="en-US" altLang="zh-CN" dirty="0"/>
              <a:t>t</a:t>
            </a:r>
            <a:r>
              <a:rPr lang="en-US" altLang="zh-CN" dirty="0" smtClean="0"/>
              <a:t>&gt; ~30</a:t>
            </a:r>
            <a:r>
              <a:rPr lang="zh-CN" altLang="en-US" dirty="0" smtClean="0"/>
              <a:t>亿年</a:t>
            </a:r>
            <a:r>
              <a:rPr lang="zh-CN" altLang="en-US" dirty="0"/>
              <a:t>：</a:t>
            </a:r>
            <a:r>
              <a:rPr lang="zh-CN" altLang="en-US" dirty="0" smtClean="0">
                <a:solidFill>
                  <a:srgbClr val="FFFF00"/>
                </a:solidFill>
              </a:rPr>
              <a:t>恒星时代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lvl="1"/>
            <a:r>
              <a:rPr lang="zh-CN" altLang="en-US" sz="3200" dirty="0" smtClean="0"/>
              <a:t>星系继续并合和演化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恒星形成率达到高峰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行星和生命出现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041006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4211" name="Picture 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9488" y="981075"/>
            <a:ext cx="7162800" cy="525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24744"/>
            <a:ext cx="8763000" cy="5184576"/>
          </a:xfrm>
        </p:spPr>
        <p:txBody>
          <a:bodyPr/>
          <a:lstStyle/>
          <a:p>
            <a:r>
              <a:rPr lang="zh-CN" altLang="en-US" dirty="0" smtClean="0"/>
              <a:t>陈述发现宇宙加速膨胀的天文观测</a:t>
            </a:r>
            <a:endParaRPr lang="en-US" altLang="zh-CN" dirty="0" smtClean="0"/>
          </a:p>
          <a:p>
            <a:r>
              <a:rPr lang="zh-CN" altLang="en-US" dirty="0" smtClean="0"/>
              <a:t>列举暗能量的性质</a:t>
            </a:r>
            <a:endParaRPr lang="en-US" altLang="zh-CN" dirty="0" smtClean="0"/>
          </a:p>
          <a:p>
            <a:r>
              <a:rPr lang="zh-CN" altLang="en-US" dirty="0" smtClean="0"/>
              <a:t>阐述宇宙的物质</a:t>
            </a:r>
            <a:r>
              <a:rPr lang="zh-CN" altLang="en-US" dirty="0"/>
              <a:t>密度</a:t>
            </a:r>
            <a:r>
              <a:rPr lang="zh-CN" altLang="en-US" dirty="0" smtClean="0"/>
              <a:t>参数和暗</a:t>
            </a:r>
            <a:r>
              <a:rPr lang="zh-CN" altLang="en-US" dirty="0"/>
              <a:t>能量密度</a:t>
            </a:r>
            <a:r>
              <a:rPr lang="zh-CN" altLang="en-US" dirty="0" smtClean="0"/>
              <a:t>参数的不同组合如何影响宇宙的年龄和未来</a:t>
            </a:r>
            <a:endParaRPr lang="en-US" altLang="zh-CN" dirty="0" smtClean="0"/>
          </a:p>
          <a:p>
            <a:r>
              <a:rPr lang="zh-CN" altLang="en-US" dirty="0" smtClean="0"/>
              <a:t>熟悉当前对宇宙的物质</a:t>
            </a:r>
            <a:r>
              <a:rPr lang="zh-CN" altLang="en-US" dirty="0"/>
              <a:t>密度参数和暗能量密度</a:t>
            </a:r>
            <a:r>
              <a:rPr lang="zh-CN" altLang="en-US" dirty="0" smtClean="0"/>
              <a:t>参数的限制范围</a:t>
            </a:r>
            <a:endParaRPr lang="en-US" altLang="zh-CN" dirty="0" smtClean="0"/>
          </a:p>
          <a:p>
            <a:r>
              <a:rPr lang="zh-CN" altLang="en-US" dirty="0"/>
              <a:t>论述</a:t>
            </a:r>
            <a:r>
              <a:rPr lang="zh-CN" altLang="en-US" dirty="0" smtClean="0"/>
              <a:t>暴胀宇宙对平直和视界疑难问题的解释</a:t>
            </a:r>
            <a:endParaRPr lang="en-US" altLang="zh-CN" dirty="0" smtClean="0"/>
          </a:p>
          <a:p>
            <a:r>
              <a:rPr lang="zh-CN" altLang="en-US" dirty="0" smtClean="0"/>
              <a:t>阐述宇宙大爆炸后的物质诞生过程</a:t>
            </a:r>
            <a:endParaRPr lang="en-US" altLang="zh-CN" dirty="0" smtClean="0"/>
          </a:p>
          <a:p>
            <a:r>
              <a:rPr lang="zh-CN" altLang="en-US" dirty="0" smtClean="0"/>
              <a:t>了解多重宇宙的基本概念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36451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96259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430338"/>
            <a:ext cx="8763000" cy="4357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549275"/>
            <a:ext cx="8534400" cy="685800"/>
          </a:xfrm>
        </p:spPr>
        <p:txBody>
          <a:bodyPr/>
          <a:lstStyle/>
          <a:p>
            <a:pPr algn="ctr" eaLnBrk="1" hangingPunct="1"/>
            <a:r>
              <a:rPr lang="en-US" altLang="zh-CN" sz="6000" dirty="0"/>
              <a:t>4</a:t>
            </a:r>
            <a:r>
              <a:rPr lang="zh-CN" altLang="en-US" sz="6000" dirty="0" smtClean="0">
                <a:latin typeface="宋体" panose="02010600030101010101" pitchFamily="2" charset="-122"/>
              </a:rPr>
              <a:t>、暴胀宇宙</a:t>
            </a:r>
            <a:endParaRPr lang="en-US" altLang="zh-CN" sz="6000" dirty="0" smtClean="0">
              <a:latin typeface="Times New Roman" panose="02020603050405020304" pitchFamily="18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35696" y="2204864"/>
            <a:ext cx="6409333" cy="33845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标准大爆炸宇宙学模型不能解释</a:t>
            </a:r>
            <a:endParaRPr lang="en-US" altLang="zh-CN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平直疑难问题</a:t>
            </a:r>
            <a:endParaRPr lang="en-US" altLang="zh-CN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 smtClean="0"/>
              <a:t>视界疑难问题</a:t>
            </a:r>
            <a:endParaRPr lang="en-US" altLang="zh-CN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/>
              <a:t>………………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8534400" cy="685800"/>
          </a:xfrm>
        </p:spPr>
        <p:txBody>
          <a:bodyPr/>
          <a:lstStyle/>
          <a:p>
            <a:pPr algn="ctr"/>
            <a:r>
              <a:rPr lang="zh-CN" altLang="en-US" sz="4000" dirty="0" smtClean="0"/>
              <a:t>平直疑难问题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1654" y="946150"/>
            <a:ext cx="8763000" cy="22320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Ω</a:t>
            </a:r>
            <a:r>
              <a:rPr lang="en-US" altLang="zh-CN" baseline="-25000" dirty="0" smtClean="0"/>
              <a:t>0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Ω</a:t>
            </a:r>
            <a:r>
              <a:rPr lang="en-US" altLang="zh-CN" baseline="-25000" dirty="0" err="1" smtClean="0"/>
              <a:t>mass</a:t>
            </a:r>
            <a:r>
              <a:rPr lang="en-US" altLang="zh-CN" dirty="0" err="1" smtClean="0"/>
              <a:t>+Ω</a:t>
            </a:r>
            <a:r>
              <a:rPr lang="en-US" altLang="zh-CN" baseline="-25000" dirty="0" err="1" smtClean="0"/>
              <a:t>Λ</a:t>
            </a:r>
            <a:r>
              <a:rPr lang="en-US" altLang="zh-CN" dirty="0" smtClean="0"/>
              <a:t>~</a:t>
            </a:r>
            <a:r>
              <a:rPr lang="zh-CN" altLang="en-US" dirty="0" smtClean="0"/>
              <a:t>1</a:t>
            </a:r>
            <a:r>
              <a:rPr lang="en-US" altLang="zh-CN" dirty="0" smtClean="0"/>
              <a:t>.0</a:t>
            </a:r>
            <a:r>
              <a:rPr lang="zh-CN" altLang="en-US" dirty="0" smtClean="0"/>
              <a:t>，即宇宙总密度极其接近临界值。用时空曲率描述：今天的宇宙是平直的 </a:t>
            </a:r>
          </a:p>
          <a:p>
            <a:pPr eaLnBrk="1" hangingPunct="1"/>
            <a:r>
              <a:rPr lang="zh-CN" altLang="en-US" dirty="0" smtClean="0"/>
              <a:t>因此，宇宙在过去的密度必然极端接近临界值！难道是“碰巧”了？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141663"/>
            <a:ext cx="6669088" cy="344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362523" y="4236993"/>
            <a:ext cx="2664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 dirty="0" smtClean="0">
                <a:solidFill>
                  <a:srgbClr val="FF00FF"/>
                </a:solidFill>
                <a:latin typeface="+mj-ea"/>
                <a:ea typeface="+mj-ea"/>
              </a:rPr>
              <a:t>1</a:t>
            </a:r>
            <a:r>
              <a:rPr lang="zh-CN" altLang="en-US" sz="2800" dirty="0" smtClean="0">
                <a:solidFill>
                  <a:srgbClr val="FF00FF"/>
                </a:solidFill>
                <a:latin typeface="+mj-ea"/>
                <a:ea typeface="+mj-ea"/>
              </a:rPr>
              <a:t>秒时的</a:t>
            </a:r>
            <a:r>
              <a:rPr lang="en-US" altLang="zh-CN" sz="2800" dirty="0" err="1"/>
              <a:t>Ω</a:t>
            </a:r>
            <a:r>
              <a:rPr lang="en-US" altLang="zh-CN" sz="2800" baseline="-25000" dirty="0" err="1"/>
              <a:t>mass</a:t>
            </a:r>
            <a:r>
              <a:rPr lang="zh-CN" altLang="en-US" sz="2800" dirty="0" smtClean="0">
                <a:solidFill>
                  <a:srgbClr val="FF00FF"/>
                </a:solidFill>
                <a:latin typeface="+mj-ea"/>
                <a:ea typeface="+mj-ea"/>
              </a:rPr>
              <a:t>值</a:t>
            </a:r>
            <a:endParaRPr lang="zh-CN" altLang="en-US" sz="2800" dirty="0">
              <a:solidFill>
                <a:srgbClr val="FF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333375"/>
            <a:ext cx="8534400" cy="685800"/>
          </a:xfrm>
        </p:spPr>
        <p:txBody>
          <a:bodyPr/>
          <a:lstStyle/>
          <a:p>
            <a:pPr algn="ctr" eaLnBrk="1" hangingPunct="1"/>
            <a:r>
              <a:rPr lang="zh-CN" altLang="en-US" sz="4000" u="none" smtClean="0"/>
              <a:t>视界疑难问题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240941"/>
            <a:ext cx="8763000" cy="792163"/>
          </a:xfrm>
        </p:spPr>
        <p:txBody>
          <a:bodyPr/>
          <a:lstStyle/>
          <a:p>
            <a:pPr eaLnBrk="1" hangingPunct="1"/>
            <a:r>
              <a:rPr lang="en-US" altLang="zh-CN" dirty="0"/>
              <a:t>CMB</a:t>
            </a:r>
            <a:r>
              <a:rPr lang="zh-CN" altLang="en-US" dirty="0" smtClean="0"/>
              <a:t>是高度各向同性的 </a:t>
            </a:r>
            <a:r>
              <a:rPr lang="en-US" altLang="zh-CN" dirty="0" smtClean="0"/>
              <a:t>[</a:t>
            </a:r>
            <a:r>
              <a:rPr lang="zh-CN" altLang="en-US" dirty="0" smtClean="0"/>
              <a:t>相同的</a:t>
            </a:r>
            <a:r>
              <a:rPr lang="en-US" altLang="zh-CN" dirty="0" smtClean="0"/>
              <a:t>2.7K</a:t>
            </a:r>
            <a:r>
              <a:rPr lang="zh-CN" altLang="en-US" dirty="0" smtClean="0"/>
              <a:t>温度</a:t>
            </a:r>
            <a:r>
              <a:rPr lang="en-US" altLang="zh-CN" dirty="0" smtClean="0"/>
              <a:t>]</a:t>
            </a:r>
            <a:endParaRPr lang="zh-CN" altLang="en-US" dirty="0" smtClean="0"/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390548" y="2254871"/>
            <a:ext cx="5113337" cy="4031873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 smtClean="0"/>
              <a:t>A</a:t>
            </a:r>
            <a:r>
              <a:rPr lang="zh-CN" altLang="en-US" dirty="0" smtClean="0"/>
              <a:t>点和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点是在对方的</a:t>
            </a:r>
            <a:r>
              <a:rPr lang="zh-CN" altLang="en-US" dirty="0" smtClean="0">
                <a:solidFill>
                  <a:srgbClr val="FFFF00"/>
                </a:solidFill>
              </a:rPr>
              <a:t>宇宙视界</a:t>
            </a:r>
            <a:r>
              <a:rPr lang="zh-CN" altLang="en-US" dirty="0" smtClean="0"/>
              <a:t>之外</a:t>
            </a:r>
            <a:endParaRPr lang="en-US" altLang="zh-CN" dirty="0" smtClean="0"/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dirty="0"/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那为什么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的温度会相同</a:t>
            </a:r>
            <a:r>
              <a:rPr lang="en-US" altLang="zh-CN" dirty="0"/>
              <a:t>?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FF00"/>
                </a:solidFill>
              </a:rPr>
              <a:t>  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难道“碰巧”它们出身就很相似？</a:t>
            </a:r>
            <a:endParaRPr lang="en-US" altLang="zh-CN" dirty="0"/>
          </a:p>
        </p:txBody>
      </p:sp>
      <p:pic>
        <p:nvPicPr>
          <p:cNvPr id="52229" name="Picture 6" descr="AACHDLD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565400"/>
            <a:ext cx="3370262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文本框 1"/>
          <p:cNvSpPr txBox="1">
            <a:spLocks noChangeArrowheads="1"/>
          </p:cNvSpPr>
          <p:nvPr/>
        </p:nvSpPr>
        <p:spPr bwMode="auto">
          <a:xfrm>
            <a:off x="6732240" y="3717032"/>
            <a:ext cx="720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1100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548679"/>
            <a:ext cx="8763000" cy="2016225"/>
          </a:xfrm>
        </p:spPr>
        <p:txBody>
          <a:bodyPr/>
          <a:lstStyle/>
          <a:p>
            <a:r>
              <a:rPr lang="en-US" altLang="zh-CN" dirty="0" smtClean="0"/>
              <a:t>1980s</a:t>
            </a:r>
            <a:r>
              <a:rPr lang="zh-CN" altLang="en-US" dirty="0" smtClean="0"/>
              <a:t>，古斯 </a:t>
            </a:r>
            <a:r>
              <a:rPr lang="en-US" altLang="zh-CN" dirty="0" smtClean="0"/>
              <a:t>[Alan </a:t>
            </a:r>
            <a:r>
              <a:rPr lang="en-US" altLang="zh-CN" dirty="0" err="1" smtClean="0"/>
              <a:t>Guth</a:t>
            </a:r>
            <a:r>
              <a:rPr lang="en-US" altLang="zh-CN" dirty="0" smtClean="0"/>
              <a:t> 1947- ] </a:t>
            </a:r>
            <a:r>
              <a:rPr lang="zh-CN" altLang="en-US" dirty="0" smtClean="0"/>
              <a:t>等</a:t>
            </a:r>
            <a:r>
              <a:rPr lang="zh-CN" altLang="en-US" dirty="0" smtClean="0">
                <a:sym typeface="Symbol" panose="05050102010706020507" pitchFamily="18" charset="2"/>
              </a:rPr>
              <a:t>提出，</a:t>
            </a:r>
            <a:r>
              <a:rPr lang="zh-CN" altLang="en-US" dirty="0" smtClean="0"/>
              <a:t>宇宙在极早期经历了简短（</a:t>
            </a:r>
            <a:r>
              <a:rPr lang="en-US" altLang="zh-CN" dirty="0">
                <a:solidFill>
                  <a:srgbClr val="00FF00"/>
                </a:solidFill>
              </a:rPr>
              <a:t> 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-32 </a:t>
            </a:r>
            <a:r>
              <a:rPr lang="en-US" altLang="zh-CN" dirty="0"/>
              <a:t>s </a:t>
            </a:r>
            <a:r>
              <a:rPr lang="zh-CN" altLang="en-US" dirty="0" smtClean="0"/>
              <a:t>）的</a:t>
            </a:r>
            <a:r>
              <a:rPr lang="zh-CN" altLang="en-US" dirty="0" smtClean="0">
                <a:solidFill>
                  <a:srgbClr val="FFFF00"/>
                </a:solidFill>
              </a:rPr>
              <a:t>暴胀期</a:t>
            </a:r>
            <a:r>
              <a:rPr lang="zh-CN" altLang="en-US" dirty="0" smtClean="0"/>
              <a:t>：</a:t>
            </a:r>
            <a:r>
              <a:rPr lang="zh-CN" altLang="en-US" sz="3200" dirty="0" smtClean="0"/>
              <a:t>宇宙尺度急剧增大 </a:t>
            </a:r>
            <a:r>
              <a:rPr lang="en-US" altLang="zh-CN" sz="3200" dirty="0" smtClean="0"/>
              <a:t>10</a:t>
            </a:r>
            <a:r>
              <a:rPr lang="en-US" altLang="zh-CN" sz="3200" baseline="30000" dirty="0" smtClean="0"/>
              <a:t>50 </a:t>
            </a:r>
            <a:r>
              <a:rPr lang="zh-CN" altLang="en-US" sz="3200" dirty="0" smtClean="0"/>
              <a:t>甚至10</a:t>
            </a:r>
            <a:r>
              <a:rPr lang="en-US" altLang="zh-CN" sz="3200" baseline="30000" dirty="0" smtClean="0"/>
              <a:t>100</a:t>
            </a:r>
            <a:r>
              <a:rPr lang="zh-CN" altLang="en-US" sz="3200" dirty="0" smtClean="0"/>
              <a:t>倍</a:t>
            </a:r>
            <a:endParaRPr lang="en-US" altLang="zh-CN" sz="3200" dirty="0" smtClean="0"/>
          </a:p>
        </p:txBody>
      </p:sp>
      <p:pic>
        <p:nvPicPr>
          <p:cNvPr id="542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348880"/>
            <a:ext cx="554196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03" y="2780928"/>
            <a:ext cx="1738313" cy="212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暴胀源于极早期宇宙的随机量子</a:t>
            </a:r>
            <a:r>
              <a:rPr lang="zh-CN" altLang="en-US" sz="3600" dirty="0"/>
              <a:t>涨落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在宇宙极早期，描述基本力</a:t>
            </a:r>
            <a:r>
              <a:rPr lang="zh-CN" altLang="en-US" dirty="0"/>
              <a:t>统一的理论</a:t>
            </a:r>
            <a:r>
              <a:rPr lang="zh-CN" altLang="en-US" dirty="0" smtClean="0"/>
              <a:t>预言并</a:t>
            </a:r>
            <a:r>
              <a:rPr lang="zh-CN" altLang="en-US" dirty="0"/>
              <a:t>依赖一个特定的量子力学</a:t>
            </a:r>
            <a:r>
              <a:rPr lang="zh-CN" altLang="en-US" dirty="0" smtClean="0"/>
              <a:t>标量场（</a:t>
            </a:r>
            <a:r>
              <a:rPr lang="en-US" altLang="zh-CN" dirty="0" smtClean="0"/>
              <a:t>~</a:t>
            </a:r>
            <a:r>
              <a:rPr lang="zh-CN" altLang="en-US" dirty="0" smtClean="0"/>
              <a:t>宇宙力）。它无处</a:t>
            </a:r>
            <a:r>
              <a:rPr lang="zh-CN" altLang="en-US" dirty="0"/>
              <a:t>不在，与粒子分开</a:t>
            </a:r>
            <a:r>
              <a:rPr lang="zh-CN" altLang="en-US" dirty="0" smtClean="0"/>
              <a:t>但又密切相关</a:t>
            </a:r>
            <a:r>
              <a:rPr lang="zh-CN" altLang="en-US" dirty="0"/>
              <a:t>。</a:t>
            </a:r>
          </a:p>
          <a:p>
            <a:r>
              <a:rPr lang="zh-CN" altLang="en-US" dirty="0" smtClean="0"/>
              <a:t>一些区域的标量场暂时性地增加能量（高于其正常</a:t>
            </a:r>
            <a:r>
              <a:rPr lang="zh-CN" altLang="en-US" dirty="0"/>
              <a:t>的</a:t>
            </a:r>
            <a:r>
              <a:rPr lang="zh-CN" altLang="en-US" dirty="0" smtClean="0"/>
              <a:t>平衡态，即随机的量子涨落），空无一物的空间将获得</a:t>
            </a:r>
            <a:r>
              <a:rPr lang="zh-CN" altLang="en-US" dirty="0" smtClean="0">
                <a:solidFill>
                  <a:srgbClr val="FFFF00"/>
                </a:solidFill>
              </a:rPr>
              <a:t>真空能量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真空能量出现的严重后果就是导致该区域急剧地膨胀，而真空能量密度几乎保持不变</a:t>
            </a:r>
            <a:endParaRPr lang="en-US" altLang="zh-CN" dirty="0" smtClean="0"/>
          </a:p>
          <a:p>
            <a:r>
              <a:rPr lang="zh-CN" altLang="en-US" dirty="0"/>
              <a:t>暴胀结束后，宇宙以标准大爆炸模型所预言的速度</a:t>
            </a:r>
            <a:r>
              <a:rPr lang="zh-CN" altLang="en-US" dirty="0" smtClean="0"/>
              <a:t>继续悠闲地膨胀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279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宋体" panose="02010600030101010101" pitchFamily="2" charset="-122"/>
              </a:rPr>
              <a:t>对平直问题的解释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8763000" cy="115252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无论</a:t>
            </a:r>
            <a:r>
              <a:rPr lang="zh-CN" altLang="en-US" dirty="0" smtClean="0">
                <a:latin typeface="宋体" panose="02010600030101010101" pitchFamily="2" charset="-122"/>
              </a:rPr>
              <a:t>宇宙起初是否高度弯曲，经过暴胀后都会变得“精确的”平直</a:t>
            </a:r>
          </a:p>
          <a:p>
            <a:pPr eaLnBrk="1" hangingPunct="1"/>
            <a:endParaRPr lang="zh-CN" altLang="en-US" dirty="0" smtClean="0"/>
          </a:p>
        </p:txBody>
      </p:sp>
      <p:pic>
        <p:nvPicPr>
          <p:cNvPr id="56324" name="Picture 5" descr="AACHDLI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59" y="2219706"/>
            <a:ext cx="5867400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487347" y="2161077"/>
            <a:ext cx="2665412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暴胀后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dirty="0" err="1" smtClean="0">
                <a:solidFill>
                  <a:srgbClr val="FFFF00"/>
                </a:solidFill>
              </a:rPr>
              <a:t>Ω</a:t>
            </a:r>
            <a:r>
              <a:rPr lang="en-US" altLang="zh-CN" baseline="-25000" dirty="0" err="1" smtClean="0">
                <a:solidFill>
                  <a:srgbClr val="FFFF00"/>
                </a:solidFill>
              </a:rPr>
              <a:t>mass</a:t>
            </a:r>
            <a:r>
              <a:rPr lang="en-US" altLang="zh-CN" dirty="0" err="1" smtClean="0">
                <a:solidFill>
                  <a:srgbClr val="FFFF00"/>
                </a:solidFill>
              </a:rPr>
              <a:t>+Ω</a:t>
            </a:r>
            <a:r>
              <a:rPr lang="en-US" altLang="zh-CN" baseline="-25000" dirty="0" err="1" smtClean="0">
                <a:solidFill>
                  <a:srgbClr val="FFFF00"/>
                </a:solidFill>
              </a:rPr>
              <a:t>Λ</a:t>
            </a:r>
            <a:r>
              <a:rPr lang="en-US" altLang="zh-CN" dirty="0">
                <a:solidFill>
                  <a:srgbClr val="FFFF00"/>
                </a:solidFill>
              </a:rPr>
              <a:t>~ </a:t>
            </a:r>
            <a:r>
              <a:rPr lang="zh-CN" altLang="en-US" dirty="0">
                <a:solidFill>
                  <a:srgbClr val="FFFF00"/>
                </a:solidFill>
              </a:rPr>
              <a:t>1</a:t>
            </a:r>
            <a:r>
              <a:rPr lang="en-US" altLang="zh-CN" dirty="0">
                <a:solidFill>
                  <a:srgbClr val="FFFF00"/>
                </a:solidFill>
              </a:rPr>
              <a:t>.0 + 1/</a:t>
            </a:r>
            <a:endParaRPr lang="zh-CN" altLang="en-US" dirty="0">
              <a:solidFill>
                <a:srgbClr val="FFFF00"/>
              </a:solidFill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endParaRPr lang="en-US" altLang="zh-CN" dirty="0" smtClean="0">
              <a:solidFill>
                <a:srgbClr val="FFFF00"/>
              </a:solidFill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FFFF00"/>
                </a:solidFill>
              </a:rPr>
              <a:t>目前</a:t>
            </a:r>
            <a:r>
              <a:rPr lang="zh-CN" altLang="en-US" dirty="0">
                <a:solidFill>
                  <a:srgbClr val="FFFF00"/>
                </a:solidFill>
              </a:rPr>
              <a:t>： </a:t>
            </a:r>
            <a:r>
              <a:rPr lang="en-US" altLang="zh-CN" dirty="0" err="1">
                <a:solidFill>
                  <a:srgbClr val="FFFF00"/>
                </a:solidFill>
              </a:rPr>
              <a:t>Ω</a:t>
            </a:r>
            <a:r>
              <a:rPr lang="en-US" altLang="zh-CN" baseline="-25000" dirty="0" err="1">
                <a:solidFill>
                  <a:srgbClr val="FFFF00"/>
                </a:solidFill>
              </a:rPr>
              <a:t>mass</a:t>
            </a:r>
            <a:r>
              <a:rPr lang="en-US" altLang="zh-CN" dirty="0" err="1">
                <a:solidFill>
                  <a:srgbClr val="FFFF00"/>
                </a:solidFill>
              </a:rPr>
              <a:t>+Ω</a:t>
            </a:r>
            <a:r>
              <a:rPr lang="en-US" altLang="zh-CN" baseline="-25000" dirty="0" err="1">
                <a:solidFill>
                  <a:srgbClr val="FFFF00"/>
                </a:solidFill>
              </a:rPr>
              <a:t>Λ</a:t>
            </a:r>
            <a:r>
              <a:rPr lang="en-US" altLang="zh-CN" dirty="0">
                <a:solidFill>
                  <a:srgbClr val="FFFF00"/>
                </a:solidFill>
              </a:rPr>
              <a:t>~ </a:t>
            </a:r>
            <a:r>
              <a:rPr lang="zh-CN" altLang="en-US" dirty="0">
                <a:solidFill>
                  <a:srgbClr val="FFFF00"/>
                </a:solidFill>
              </a:rPr>
              <a:t>1</a:t>
            </a:r>
            <a:r>
              <a:rPr lang="en-US" altLang="zh-CN" dirty="0">
                <a:solidFill>
                  <a:srgbClr val="FFFF00"/>
                </a:solidFill>
              </a:rPr>
              <a:t>.0 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573463"/>
            <a:ext cx="528637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</a:rPr>
              <a:t>对视界问题的解释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8763000" cy="2159893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暴胀前，宇宙任何两点（</a:t>
            </a:r>
            <a:r>
              <a:rPr lang="en-US" altLang="zh-CN" dirty="0"/>
              <a:t> A</a:t>
            </a:r>
            <a:r>
              <a:rPr lang="zh-CN" altLang="en-US" dirty="0"/>
              <a:t>和</a:t>
            </a:r>
            <a:r>
              <a:rPr lang="en-US" altLang="zh-CN" dirty="0"/>
              <a:t>B </a:t>
            </a:r>
            <a:r>
              <a:rPr lang="zh-CN" altLang="en-US" dirty="0" smtClean="0"/>
              <a:t>）都在对方的</a:t>
            </a:r>
            <a:r>
              <a:rPr lang="zh-CN" altLang="en-US" dirty="0" smtClean="0">
                <a:solidFill>
                  <a:srgbClr val="FFFF00"/>
                </a:solidFill>
              </a:rPr>
              <a:t>宇宙视界</a:t>
            </a:r>
            <a:r>
              <a:rPr lang="zh-CN" altLang="en-US" dirty="0"/>
              <a:t>之内</a:t>
            </a:r>
            <a:r>
              <a:rPr lang="zh-CN" altLang="en-US" dirty="0" smtClean="0"/>
              <a:t>，因而可以具有相同的温度。 </a:t>
            </a:r>
          </a:p>
          <a:p>
            <a:pPr eaLnBrk="1" hangingPunct="1"/>
            <a:r>
              <a:rPr lang="zh-CN" altLang="en-US" dirty="0" smtClean="0"/>
              <a:t>所以，今天处于对方视界之外的宇宙任何两点就必然具有相同的温度</a:t>
            </a:r>
          </a:p>
        </p:txBody>
      </p:sp>
      <p:pic>
        <p:nvPicPr>
          <p:cNvPr id="58372" name="Picture 5" descr="AACHDLH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6"/>
            <a:ext cx="8134151" cy="3485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516216" y="2962945"/>
            <a:ext cx="12969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FF00FF"/>
                </a:solidFill>
                <a:latin typeface="+mn-ea"/>
                <a:ea typeface="+mn-ea"/>
              </a:rPr>
              <a:t>宇宙尺度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60448" y="5301208"/>
            <a:ext cx="18002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可观测宇宙尺度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8534400" cy="1223962"/>
          </a:xfrm>
        </p:spPr>
        <p:txBody>
          <a:bodyPr/>
          <a:lstStyle/>
          <a:p>
            <a:pPr algn="l"/>
            <a:r>
              <a:rPr lang="zh-CN" altLang="en-US" sz="3600" dirty="0" smtClean="0"/>
              <a:t>暴胀前的各类量子涨落被暴胀稀释，以至于目前不可观测</a:t>
            </a:r>
          </a:p>
        </p:txBody>
      </p:sp>
      <p:pic>
        <p:nvPicPr>
          <p:cNvPr id="60419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412875"/>
            <a:ext cx="8016875" cy="525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20" name="Text Box 5"/>
          <p:cNvSpPr txBox="1">
            <a:spLocks noChangeArrowheads="1"/>
          </p:cNvSpPr>
          <p:nvPr/>
        </p:nvSpPr>
        <p:spPr bwMode="auto">
          <a:xfrm>
            <a:off x="684213" y="4292600"/>
            <a:ext cx="302418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</a:rPr>
              <a:t>目前</a:t>
            </a:r>
            <a:r>
              <a:rPr lang="en-US" altLang="zh-CN" dirty="0">
                <a:solidFill>
                  <a:schemeClr val="tx1"/>
                </a:solidFill>
              </a:rPr>
              <a:t>CMB</a:t>
            </a:r>
            <a:r>
              <a:rPr lang="zh-CN" altLang="en-US" dirty="0">
                <a:solidFill>
                  <a:schemeClr val="tx1"/>
                </a:solidFill>
              </a:rPr>
              <a:t>的微小不均匀性是量子涨落对发生暴胀的记忆</a:t>
            </a:r>
          </a:p>
        </p:txBody>
      </p:sp>
      <p:sp>
        <p:nvSpPr>
          <p:cNvPr id="60421" name="Line 6"/>
          <p:cNvSpPr>
            <a:spLocks noChangeShapeType="1"/>
          </p:cNvSpPr>
          <p:nvPr/>
        </p:nvSpPr>
        <p:spPr bwMode="auto">
          <a:xfrm flipV="1">
            <a:off x="3276600" y="4292600"/>
            <a:ext cx="647700" cy="17272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2" name="Line 7"/>
          <p:cNvSpPr>
            <a:spLocks noChangeShapeType="1"/>
          </p:cNvSpPr>
          <p:nvPr/>
        </p:nvSpPr>
        <p:spPr bwMode="auto">
          <a:xfrm flipV="1">
            <a:off x="3276600" y="4365625"/>
            <a:ext cx="790575" cy="17272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3" name="文本框 1"/>
          <p:cNvSpPr txBox="1">
            <a:spLocks noChangeArrowheads="1"/>
          </p:cNvSpPr>
          <p:nvPr/>
        </p:nvSpPr>
        <p:spPr bwMode="auto">
          <a:xfrm>
            <a:off x="6560828" y="4213547"/>
            <a:ext cx="15128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rgbClr val="FF0000"/>
                </a:solidFill>
              </a:rPr>
              <a:t>目前</a:t>
            </a:r>
            <a:r>
              <a:rPr lang="en-US" altLang="zh-CN" sz="1200" dirty="0">
                <a:solidFill>
                  <a:srgbClr val="FF0000"/>
                </a:solidFill>
              </a:rPr>
              <a:t>CMB</a:t>
            </a:r>
            <a:r>
              <a:rPr lang="zh-CN" altLang="en-US" sz="1200" dirty="0">
                <a:solidFill>
                  <a:srgbClr val="FF0000"/>
                </a:solidFill>
              </a:rPr>
              <a:t>的高度各项</a:t>
            </a:r>
            <a:r>
              <a:rPr lang="zh-CN" altLang="en-US" sz="1200" dirty="0" smtClean="0">
                <a:solidFill>
                  <a:srgbClr val="FF0000"/>
                </a:solidFill>
              </a:rPr>
              <a:t>均匀性表明早期宇宙的均匀性质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宋体" panose="02010600030101010101" pitchFamily="2" charset="-122"/>
              </a:rPr>
              <a:t>暴胀</a:t>
            </a:r>
            <a:r>
              <a:rPr lang="zh-CN" altLang="en-US" dirty="0">
                <a:latin typeface="宋体" panose="02010600030101010101" pitchFamily="2" charset="-122"/>
              </a:rPr>
              <a:t>余波：原初引力波</a:t>
            </a:r>
            <a:endParaRPr lang="zh-CN" altLang="en-US" dirty="0" smtClean="0"/>
          </a:p>
        </p:txBody>
      </p:sp>
      <p:sp>
        <p:nvSpPr>
          <p:cNvPr id="62467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62468" name="Picture 2" descr="http://bicepkeck.org/media/History-of-the-Universe-BICE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7540625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333375"/>
            <a:ext cx="8534400" cy="685800"/>
          </a:xfrm>
        </p:spPr>
        <p:txBody>
          <a:bodyPr/>
          <a:lstStyle/>
          <a:p>
            <a:pPr algn="l" eaLnBrk="1" hangingPunct="1"/>
            <a:r>
              <a:rPr lang="en-US" altLang="zh-CN" sz="4800" smtClean="0"/>
              <a:t>1</a:t>
            </a:r>
            <a:r>
              <a:rPr lang="zh-CN" altLang="en-US" sz="4800" smtClean="0"/>
              <a:t>、宇宙的物质密度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412875"/>
            <a:ext cx="8763000" cy="496887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宇宙会永远膨胀下去吗？</a:t>
            </a:r>
          </a:p>
          <a:p>
            <a:pPr lvl="1" eaLnBrk="1" hangingPunct="1"/>
            <a:r>
              <a:rPr lang="zh-CN" altLang="en-US" dirty="0" smtClean="0"/>
              <a:t>取决于其中所含“物质”的多少</a:t>
            </a:r>
          </a:p>
          <a:p>
            <a:pPr lvl="1" eaLnBrk="1" hangingPunct="1"/>
            <a:r>
              <a:rPr lang="zh-CN" altLang="en-US" dirty="0" smtClean="0"/>
              <a:t>因为宇宙质量的引力使膨胀减速</a:t>
            </a:r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zh-CN" altLang="en-US" dirty="0" smtClean="0"/>
              <a:t>如果质量足够大，其引力大得使膨胀减速、停止，然后不可避免坍缩，直至灾难性的</a:t>
            </a:r>
            <a:r>
              <a:rPr lang="zh-CN" altLang="en-US" dirty="0" smtClean="0">
                <a:solidFill>
                  <a:srgbClr val="FFFF00"/>
                </a:solidFill>
              </a:rPr>
              <a:t>大挤压</a:t>
            </a:r>
          </a:p>
          <a:p>
            <a:pPr eaLnBrk="1" hangingPunct="1"/>
            <a:r>
              <a:rPr lang="zh-CN" altLang="en-US" dirty="0" smtClean="0"/>
              <a:t>如果没有足够的质量，宇宙膨胀会减速，但不会停下来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 idx="4294967295"/>
          </p:nvPr>
        </p:nvSpPr>
        <p:spPr>
          <a:xfrm>
            <a:off x="250825" y="404813"/>
            <a:ext cx="8534400" cy="685800"/>
          </a:xfrm>
        </p:spPr>
        <p:txBody>
          <a:bodyPr/>
          <a:lstStyle/>
          <a:p>
            <a:pPr algn="ctr"/>
            <a:r>
              <a:rPr lang="en-US" altLang="zh-CN" dirty="0" smtClean="0"/>
              <a:t>BICEP2 </a:t>
            </a:r>
            <a:r>
              <a:rPr lang="zh-CN" altLang="en-US" dirty="0" smtClean="0"/>
              <a:t>探测原初引力波</a:t>
            </a:r>
          </a:p>
        </p:txBody>
      </p:sp>
      <p:pic>
        <p:nvPicPr>
          <p:cNvPr id="64515" name="Picture 2" descr="BICEP2 researchers say that they have found the first evidence of B-mode polarization in the cosmic microwave background. (Courtesy: National Science Foundation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6675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 idx="4294967295"/>
          </p:nvPr>
        </p:nvSpPr>
        <p:spPr>
          <a:xfrm>
            <a:off x="250825" y="333375"/>
            <a:ext cx="8534400" cy="685800"/>
          </a:xfrm>
        </p:spPr>
        <p:txBody>
          <a:bodyPr/>
          <a:lstStyle/>
          <a:p>
            <a:r>
              <a:rPr lang="en-US" altLang="zh-CN" sz="4000" smtClean="0"/>
              <a:t>BICEP2 </a:t>
            </a:r>
            <a:r>
              <a:rPr lang="zh-CN" altLang="en-US" sz="4000" smtClean="0"/>
              <a:t>探测原初引力波：</a:t>
            </a:r>
            <a:r>
              <a:rPr lang="en-US" altLang="zh-CN" sz="4000" smtClean="0"/>
              <a:t>B-</a:t>
            </a:r>
            <a:r>
              <a:rPr lang="zh-CN" altLang="en-US" sz="4000" smtClean="0"/>
              <a:t>模偏振</a:t>
            </a:r>
          </a:p>
        </p:txBody>
      </p:sp>
      <p:sp>
        <p:nvSpPr>
          <p:cNvPr id="66563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endParaRPr lang="en-US" altLang="zh-CN" dirty="0" smtClean="0"/>
          </a:p>
        </p:txBody>
      </p:sp>
      <p:pic>
        <p:nvPicPr>
          <p:cNvPr id="66564" name="Picture 2" descr="http://bicepkeck.org/B2_2014_i_figs/eb_ma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249488"/>
            <a:ext cx="83693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76250"/>
            <a:ext cx="8534400" cy="685800"/>
          </a:xfrm>
        </p:spPr>
        <p:txBody>
          <a:bodyPr/>
          <a:lstStyle/>
          <a:p>
            <a:pPr algn="l"/>
            <a:r>
              <a:rPr lang="zh-CN" altLang="en-US" smtClean="0"/>
              <a:t>“大爆炸信号”不过是尘埃吗？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749065"/>
            <a:ext cx="3384550" cy="4464769"/>
          </a:xfrm>
        </p:spPr>
        <p:txBody>
          <a:bodyPr/>
          <a:lstStyle/>
          <a:p>
            <a:r>
              <a:rPr lang="en-US" altLang="zh-CN" dirty="0" smtClean="0"/>
              <a:t>CMB B-</a:t>
            </a:r>
            <a:r>
              <a:rPr lang="zh-CN" altLang="en-US" dirty="0" smtClean="0"/>
              <a:t>模偏振的起因：</a:t>
            </a:r>
          </a:p>
          <a:p>
            <a:pPr lvl="1"/>
            <a:r>
              <a:rPr lang="zh-CN" altLang="en-US" sz="3200" dirty="0" smtClean="0"/>
              <a:t>暴胀引力波</a:t>
            </a:r>
          </a:p>
          <a:p>
            <a:pPr lvl="1"/>
            <a:r>
              <a:rPr lang="zh-CN" altLang="en-US" sz="3200" dirty="0" smtClean="0"/>
              <a:t>银河系尘埃的散射</a:t>
            </a:r>
            <a:endParaRPr lang="en-US" altLang="zh-CN" sz="3200" dirty="0" smtClean="0"/>
          </a:p>
          <a:p>
            <a:endParaRPr lang="en-US" altLang="zh-CN" sz="3600" dirty="0"/>
          </a:p>
          <a:p>
            <a:r>
              <a:rPr lang="zh-CN" altLang="en-US" sz="3600" dirty="0"/>
              <a:t>天</a:t>
            </a:r>
            <a:r>
              <a:rPr lang="zh-CN" altLang="en-US" sz="3600" dirty="0" smtClean="0"/>
              <a:t>区选择？</a:t>
            </a:r>
          </a:p>
        </p:txBody>
      </p:sp>
      <p:pic>
        <p:nvPicPr>
          <p:cNvPr id="70660" name="Picture 4" descr="U8693P2DT201409251427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57338"/>
            <a:ext cx="5507038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995738" y="1628775"/>
            <a:ext cx="48260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rgbClr val="00FF00"/>
                </a:solidFill>
                <a:latin typeface="+mj-lt"/>
                <a:ea typeface="+mn-ea"/>
              </a:rPr>
              <a:t>黑洞并合的引力波</a:t>
            </a:r>
            <a:r>
              <a:rPr lang="en-US" altLang="zh-CN" dirty="0">
                <a:solidFill>
                  <a:srgbClr val="00FF00"/>
                </a:solidFill>
                <a:latin typeface="+mj-lt"/>
                <a:ea typeface="+mn-ea"/>
              </a:rPr>
              <a:t>GW1514</a:t>
            </a:r>
            <a:r>
              <a:rPr lang="zh-CN" altLang="en-US" dirty="0">
                <a:solidFill>
                  <a:srgbClr val="00FF00"/>
                </a:solidFill>
                <a:latin typeface="+mj-lt"/>
                <a:ea typeface="+mn-ea"/>
              </a:rPr>
              <a:t>已被探测到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8534400" cy="685800"/>
          </a:xfrm>
        </p:spPr>
        <p:txBody>
          <a:bodyPr/>
          <a:lstStyle/>
          <a:p>
            <a:pPr algn="ctr"/>
            <a:r>
              <a:rPr lang="en-US" altLang="zh-CN" sz="5400" smtClean="0"/>
              <a:t>5</a:t>
            </a:r>
            <a:r>
              <a:rPr lang="zh-CN" altLang="en-US" sz="5400" smtClean="0"/>
              <a:t>、多重宇宙 </a:t>
            </a:r>
            <a:r>
              <a:rPr lang="en-US" altLang="zh-CN" sz="5400" smtClean="0"/>
              <a:t>multiverses</a:t>
            </a:r>
            <a:endParaRPr lang="zh-CN" altLang="en-US" sz="5400" smtClean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484313"/>
            <a:ext cx="8763000" cy="3962400"/>
          </a:xfrm>
        </p:spPr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个层次多重宇宙</a:t>
            </a:r>
          </a:p>
          <a:p>
            <a:r>
              <a:rPr lang="zh-CN" altLang="en-US" dirty="0" smtClean="0"/>
              <a:t>同一层次的无数个宇宙称为本层次的平行宇宙</a:t>
            </a:r>
          </a:p>
          <a:p>
            <a:r>
              <a:rPr lang="zh-CN" altLang="en-US" dirty="0" smtClean="0"/>
              <a:t>某层次平行宇宙的集合是高一层次多重宇宙中的一个</a:t>
            </a:r>
          </a:p>
        </p:txBody>
      </p:sp>
      <p:pic>
        <p:nvPicPr>
          <p:cNvPr id="99332" name="Picture 7" descr="180px-Max_Teg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67200"/>
            <a:ext cx="17145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Text Box 8"/>
          <p:cNvSpPr txBox="1">
            <a:spLocks noChangeArrowheads="1"/>
          </p:cNvSpPr>
          <p:nvPr/>
        </p:nvSpPr>
        <p:spPr bwMode="auto">
          <a:xfrm>
            <a:off x="2673078" y="4581525"/>
            <a:ext cx="27352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dirty="0">
                <a:ea typeface="宋体" panose="02010600030101010101" pitchFamily="2" charset="-122"/>
              </a:rPr>
              <a:t>Max Tegmark (1967 --  )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99334" name="Picture 10" descr="book_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789363"/>
            <a:ext cx="19526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1" y="3284984"/>
            <a:ext cx="2845073" cy="340569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smtClean="0"/>
              <a:t>第一层平行宇宙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0563" y="1052513"/>
            <a:ext cx="4643437" cy="2160587"/>
          </a:xfrm>
        </p:spPr>
        <p:txBody>
          <a:bodyPr/>
          <a:lstStyle/>
          <a:p>
            <a:r>
              <a:rPr lang="zh-CN" altLang="en-US" sz="2800" dirty="0" smtClean="0"/>
              <a:t>平直宇宙是无限的，包含无数个相似的</a:t>
            </a:r>
            <a:r>
              <a:rPr lang="zh-CN" altLang="en-US" sz="2800" dirty="0" smtClean="0">
                <a:solidFill>
                  <a:srgbClr val="FFFF00"/>
                </a:solidFill>
              </a:rPr>
              <a:t>可观测</a:t>
            </a:r>
            <a:r>
              <a:rPr lang="zh-CN" altLang="en-US" sz="2800" dirty="0" smtClean="0"/>
              <a:t>（平行）</a:t>
            </a:r>
            <a:r>
              <a:rPr lang="zh-CN" altLang="en-US" sz="2800" dirty="0" smtClean="0">
                <a:solidFill>
                  <a:srgbClr val="FFFF00"/>
                </a:solidFill>
              </a:rPr>
              <a:t>宇宙</a:t>
            </a:r>
          </a:p>
          <a:p>
            <a:r>
              <a:rPr lang="zh-CN" altLang="en-US" sz="2800" dirty="0" smtClean="0"/>
              <a:t>加速膨胀，相互分离的“可观测宇宙”变得越来越分离</a:t>
            </a:r>
            <a:endParaRPr lang="en-US" altLang="zh-CN" sz="2800" dirty="0" smtClean="0"/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8"/>
            <a:ext cx="4578350" cy="375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813300"/>
            <a:ext cx="2058987" cy="204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35" y="3867150"/>
            <a:ext cx="754063" cy="93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406" y="3789040"/>
            <a:ext cx="4173538" cy="297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601814" y="4941168"/>
            <a:ext cx="864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左右箭头 2"/>
          <p:cNvSpPr/>
          <p:nvPr/>
        </p:nvSpPr>
        <p:spPr bwMode="auto">
          <a:xfrm>
            <a:off x="2119898" y="918748"/>
            <a:ext cx="814804" cy="267529"/>
          </a:xfrm>
          <a:prstGeom prst="left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smtClean="0"/>
              <a:t>第二层平行宇宙（泡泡宇宙）</a:t>
            </a:r>
            <a:endParaRPr lang="en-US" altLang="zh-CN" sz="4000" smtClean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268413"/>
            <a:ext cx="5113337" cy="5040312"/>
          </a:xfrm>
        </p:spPr>
        <p:txBody>
          <a:bodyPr/>
          <a:lstStyle/>
          <a:p>
            <a:r>
              <a:rPr lang="en-US" altLang="zh-CN" dirty="0" smtClean="0"/>
              <a:t>Andrei Linde (1948– )</a:t>
            </a:r>
            <a:r>
              <a:rPr lang="zh-CN" altLang="en-US" dirty="0" smtClean="0"/>
              <a:t>：永恒暴胀 </a:t>
            </a:r>
          </a:p>
          <a:p>
            <a:r>
              <a:rPr lang="zh-CN" altLang="en-US" dirty="0" smtClean="0"/>
              <a:t>量子涨落：泡泡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某些区域膨胀慢，其暴胀很快结束，地球位于其中</a:t>
            </a:r>
          </a:p>
          <a:p>
            <a:r>
              <a:rPr lang="zh-CN" altLang="en-US" dirty="0" smtClean="0"/>
              <a:t>回答了我们的大爆炸之前是什么</a:t>
            </a:r>
          </a:p>
          <a:p>
            <a:r>
              <a:rPr lang="zh-CN" altLang="en-US" dirty="0" smtClean="0"/>
              <a:t>新的大爆炸泡泡持续产生</a:t>
            </a:r>
          </a:p>
          <a:p>
            <a:r>
              <a:rPr lang="zh-CN" altLang="en-US" dirty="0" smtClean="0"/>
              <a:t>其它模型</a:t>
            </a:r>
          </a:p>
        </p:txBody>
      </p:sp>
      <p:pic>
        <p:nvPicPr>
          <p:cNvPr id="107524" name="内容占位符 8" descr="p16-23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908050"/>
            <a:ext cx="3465513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z="4000" smtClean="0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549275"/>
            <a:ext cx="8763000" cy="5689600"/>
          </a:xfrm>
        </p:spPr>
        <p:txBody>
          <a:bodyPr/>
          <a:lstStyle/>
          <a:p>
            <a:r>
              <a:rPr lang="zh-CN" altLang="en-US" dirty="0" smtClean="0"/>
              <a:t>如果永恒暴胀描述我们的宇宙，那么不同的泡泡宇宙可能具有不同的基本物理常数</a:t>
            </a:r>
          </a:p>
          <a:p>
            <a:r>
              <a:rPr lang="zh-CN" altLang="en-US" dirty="0" smtClean="0">
                <a:solidFill>
                  <a:srgbClr val="FFFF00"/>
                </a:solidFill>
              </a:rPr>
              <a:t>人择原理</a:t>
            </a:r>
            <a:r>
              <a:rPr lang="zh-CN" altLang="en-US" dirty="0" smtClean="0"/>
              <a:t>：“我们的泡泡宇宙”必须具备能够允许智慧生命发展的物理特性</a:t>
            </a:r>
          </a:p>
          <a:p>
            <a:r>
              <a:rPr lang="zh-CN" altLang="en-US" dirty="0" smtClean="0"/>
              <a:t>某宇宙：</a:t>
            </a:r>
            <a:r>
              <a:rPr lang="en-US" altLang="zh-CN" dirty="0" smtClean="0"/>
              <a:t>G</a:t>
            </a:r>
            <a:r>
              <a:rPr lang="zh-CN" altLang="en-US" dirty="0" smtClean="0"/>
              <a:t>更大，恒星演化更快，没有足够的时间让智慧生命在一个行星上出现</a:t>
            </a:r>
          </a:p>
          <a:p>
            <a:r>
              <a:rPr lang="zh-CN" altLang="en-US" dirty="0" smtClean="0"/>
              <a:t>某宇宙：强核力更弱，恒星由于无法热核聚变而无法发光，没有重元素就没有生命</a:t>
            </a:r>
          </a:p>
          <a:p>
            <a:r>
              <a:rPr lang="zh-CN" altLang="en-US" dirty="0" smtClean="0"/>
              <a:t>某宇宙：强核力更强，所有氢被消耗，无水，无有机分子，无生命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smtClean="0"/>
              <a:t>Ω</a:t>
            </a:r>
            <a:r>
              <a:rPr lang="en-US" altLang="zh-CN" sz="4000" baseline="-25000" smtClean="0"/>
              <a:t>Λ</a:t>
            </a:r>
            <a:r>
              <a:rPr lang="en-US" altLang="zh-CN" sz="4000" smtClean="0"/>
              <a:t>~</a:t>
            </a:r>
            <a:r>
              <a:rPr lang="zh-CN" altLang="en-US" sz="4000" smtClean="0"/>
              <a:t>？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倍大，加速膨胀更早发生，星系没有足够时间形成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负值：宇宙更早收缩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我们的泡泡宇宙必须具备能使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天导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课发生的正合适的物理特征</a:t>
            </a:r>
          </a:p>
          <a:p>
            <a:pPr lvl="1"/>
            <a:r>
              <a:rPr lang="en-US" altLang="zh-CN" dirty="0" smtClean="0"/>
              <a:t>Ω</a:t>
            </a:r>
            <a:r>
              <a:rPr lang="en-US" altLang="zh-CN" baseline="-25000" dirty="0" smtClean="0"/>
              <a:t>Λ</a:t>
            </a:r>
            <a:r>
              <a:rPr lang="zh-CN" altLang="en-US" dirty="0" smtClean="0"/>
              <a:t>的值必须限制一个特别的范围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smtClean="0"/>
              <a:t>第三层平行宇宙</a:t>
            </a:r>
            <a:endParaRPr lang="en-US" altLang="zh-CN" sz="4000" smtClean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2060575"/>
            <a:ext cx="8763000" cy="4538663"/>
          </a:xfrm>
        </p:spPr>
        <p:txBody>
          <a:bodyPr/>
          <a:lstStyle/>
          <a:p>
            <a:r>
              <a:rPr lang="zh-CN" altLang="en-US" dirty="0" smtClean="0"/>
              <a:t>量子力学概率</a:t>
            </a:r>
          </a:p>
          <a:p>
            <a:r>
              <a:rPr lang="zh-CN" altLang="en-US" dirty="0" smtClean="0"/>
              <a:t>衰变</a:t>
            </a:r>
          </a:p>
          <a:p>
            <a:pPr lvl="1"/>
            <a:r>
              <a:rPr lang="zh-CN" altLang="en-US" dirty="0" smtClean="0"/>
              <a:t>发生或未发生：概率</a:t>
            </a:r>
          </a:p>
          <a:p>
            <a:pPr lvl="1"/>
            <a:r>
              <a:rPr lang="zh-CN" altLang="en-US" dirty="0" smtClean="0"/>
              <a:t>原子分裂成两个平行宇宙，一个宇宙中的原子衰变，而另一个宇宙中的原子没有衰变。观测者相应分裂为对应的两个平行宇宙</a:t>
            </a:r>
          </a:p>
          <a:p>
            <a:r>
              <a:rPr lang="zh-CN" altLang="en-US" dirty="0" smtClean="0"/>
              <a:t>占据相同空间的新宇宙不断产生，但不能互相联系</a:t>
            </a:r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125538"/>
            <a:ext cx="374332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smtClean="0"/>
              <a:t>第四层平行宇宙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每个平行宇宙的物理不同，其数学描述也不同</a:t>
            </a:r>
          </a:p>
          <a:p>
            <a:r>
              <a:rPr lang="zh-CN" altLang="en-US" smtClean="0"/>
              <a:t>包括一切的情形，各种行为的宇宙都是可能的</a:t>
            </a:r>
            <a:endParaRPr lang="en-US" altLang="zh-CN" smtClean="0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781300"/>
            <a:ext cx="4398962" cy="28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333375"/>
            <a:ext cx="8534400" cy="685800"/>
          </a:xfrm>
        </p:spPr>
        <p:txBody>
          <a:bodyPr/>
          <a:lstStyle/>
          <a:p>
            <a:pPr eaLnBrk="1" hangingPunct="1"/>
            <a:r>
              <a:rPr lang="zh-CN" altLang="en-US" smtClean="0"/>
              <a:t>宇宙的“逃逸速度”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9134" y="1628800"/>
            <a:ext cx="8763000" cy="4679801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一个天体表面的逃逸速度由其平均密度决定</a:t>
            </a:r>
          </a:p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宇宙的“逃逸速度”同样由其平均密度</a:t>
            </a:r>
            <a:r>
              <a:rPr lang="en-US" altLang="zh-CN" dirty="0" smtClean="0">
                <a:solidFill>
                  <a:srgbClr val="FFFF00"/>
                </a:solidFill>
              </a:rPr>
              <a:t>ρ</a:t>
            </a:r>
            <a:r>
              <a:rPr lang="zh-CN" altLang="en-US" dirty="0" smtClean="0">
                <a:solidFill>
                  <a:srgbClr val="FFFF00"/>
                </a:solidFill>
              </a:rPr>
              <a:t>决定</a:t>
            </a:r>
          </a:p>
          <a:p>
            <a:pPr eaLnBrk="1" hangingPunct="1"/>
            <a:r>
              <a:rPr lang="zh-CN" altLang="en-US" dirty="0" smtClean="0"/>
              <a:t>令目前的宇宙膨胀速度</a:t>
            </a:r>
            <a:r>
              <a:rPr lang="en-US" altLang="zh-CN" dirty="0" smtClean="0"/>
              <a:t>= </a:t>
            </a:r>
            <a:r>
              <a:rPr lang="zh-CN" altLang="en-US" dirty="0" smtClean="0"/>
              <a:t>“逃逸速度”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，得到的宇宙密度称为</a:t>
            </a:r>
            <a:r>
              <a:rPr lang="zh-CN" altLang="en-US" dirty="0" smtClean="0">
                <a:solidFill>
                  <a:srgbClr val="FFFF00"/>
                </a:solidFill>
              </a:rPr>
              <a:t>宇宙的临界密度</a:t>
            </a:r>
            <a:r>
              <a:rPr lang="en-US" altLang="zh-CN" sz="3600" dirty="0" err="1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ρ</a:t>
            </a:r>
            <a:r>
              <a:rPr lang="en-US" altLang="zh-CN" sz="3600" baseline="-25000" dirty="0" err="1" smtClean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zh-CN" altLang="en-US" dirty="0" smtClean="0">
              <a:solidFill>
                <a:srgbClr val="FFFF00"/>
              </a:solidFill>
            </a:endParaRPr>
          </a:p>
          <a:p>
            <a:pPr lvl="1" eaLnBrk="1" hangingPunct="1"/>
            <a:r>
              <a:rPr lang="en-US" altLang="zh-CN" dirty="0"/>
              <a:t>ρ &gt; </a:t>
            </a:r>
            <a:r>
              <a:rPr lang="en-US" altLang="zh-CN" sz="32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ρ</a:t>
            </a:r>
            <a:r>
              <a:rPr lang="en-US" altLang="zh-CN" sz="32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dirty="0"/>
              <a:t> </a:t>
            </a:r>
            <a:r>
              <a:rPr lang="zh-CN" altLang="en-US" dirty="0"/>
              <a:t>，引力大得将停止并</a:t>
            </a:r>
            <a:r>
              <a:rPr lang="zh-CN" altLang="en-US" dirty="0">
                <a:solidFill>
                  <a:srgbClr val="FFFF00"/>
                </a:solidFill>
              </a:rPr>
              <a:t>反演宇宙</a:t>
            </a:r>
            <a:r>
              <a:rPr lang="zh-CN" altLang="en-US" dirty="0" smtClean="0">
                <a:solidFill>
                  <a:srgbClr val="FFFF00"/>
                </a:solidFill>
              </a:rPr>
              <a:t>膨胀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lvl="1" eaLnBrk="1" hangingPunct="1"/>
            <a:r>
              <a:rPr lang="en-US" altLang="zh-CN" dirty="0" smtClean="0"/>
              <a:t>ρ = </a:t>
            </a:r>
            <a:r>
              <a:rPr lang="en-US" altLang="zh-CN" sz="3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ρ</a:t>
            </a:r>
            <a:r>
              <a:rPr lang="en-US" altLang="zh-CN" sz="32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，宇宙膨胀速度</a:t>
            </a:r>
            <a:r>
              <a:rPr lang="en-US" altLang="zh-CN" dirty="0" smtClean="0"/>
              <a:t>=“</a:t>
            </a:r>
            <a:r>
              <a:rPr lang="zh-CN" altLang="en-US" dirty="0" smtClean="0"/>
              <a:t>逃逸速度”，宇宙膨胀减速，但不会停止</a:t>
            </a:r>
          </a:p>
          <a:p>
            <a:pPr lvl="1" eaLnBrk="1" hangingPunct="1"/>
            <a:r>
              <a:rPr lang="en-US" altLang="zh-CN" dirty="0" smtClean="0"/>
              <a:t>ρ &lt; </a:t>
            </a:r>
            <a:r>
              <a:rPr lang="en-US" altLang="zh-CN" sz="32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ρ</a:t>
            </a:r>
            <a:r>
              <a:rPr lang="en-US" altLang="zh-CN" sz="32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3200" baseline="-25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 smtClean="0"/>
              <a:t>，宇宙永远</a:t>
            </a:r>
            <a:r>
              <a:rPr lang="en-US" altLang="zh-CN" dirty="0" smtClean="0"/>
              <a:t>[</a:t>
            </a:r>
            <a:r>
              <a:rPr lang="zh-CN" altLang="en-US" dirty="0" smtClean="0"/>
              <a:t>减速</a:t>
            </a:r>
            <a:r>
              <a:rPr lang="en-US" altLang="zh-CN" dirty="0" smtClean="0"/>
              <a:t>]</a:t>
            </a:r>
            <a:r>
              <a:rPr lang="zh-CN" altLang="en-US" dirty="0" smtClean="0"/>
              <a:t>膨胀下去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4" y="476672"/>
            <a:ext cx="3311525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CN" smtClean="0">
                <a:latin typeface="Arial" panose="020B0604020202020204" pitchFamily="34" charset="0"/>
              </a:rPr>
              <a:t>6</a:t>
            </a:r>
            <a:r>
              <a:rPr lang="zh-CN" altLang="en-US" smtClean="0">
                <a:latin typeface="Arial" panose="020B0604020202020204" pitchFamily="34" charset="0"/>
              </a:rPr>
              <a:t>、 “绝对的”未来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196975"/>
            <a:ext cx="8763000" cy="496887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大挤压</a:t>
            </a:r>
            <a:r>
              <a:rPr lang="zh-CN" altLang="en-US" dirty="0" smtClean="0"/>
              <a:t>“基本”被排除</a:t>
            </a:r>
          </a:p>
          <a:p>
            <a:pPr lvl="1"/>
            <a:r>
              <a:rPr lang="zh-CN" altLang="en-US" dirty="0" smtClean="0"/>
              <a:t>“宇宙质量足够大、暗能量足够小”</a:t>
            </a:r>
          </a:p>
          <a:p>
            <a:pPr lvl="1"/>
            <a:r>
              <a:rPr lang="zh-CN" altLang="en-US" dirty="0" smtClean="0"/>
              <a:t>宇宙所有结构重回纯能量，可能开始一个新宇宙</a:t>
            </a:r>
          </a:p>
          <a:p>
            <a:endParaRPr lang="zh-CN" altLang="en-US" dirty="0" smtClean="0"/>
          </a:p>
          <a:p>
            <a:r>
              <a:rPr lang="zh-CN" altLang="en-US" dirty="0" smtClean="0">
                <a:solidFill>
                  <a:srgbClr val="FFFF00"/>
                </a:solidFill>
              </a:rPr>
              <a:t>大撕裂</a:t>
            </a:r>
            <a:r>
              <a:rPr lang="zh-CN" altLang="en-US" dirty="0" smtClean="0"/>
              <a:t>（热寂</a:t>
            </a:r>
            <a:r>
              <a:rPr lang="en-US" altLang="zh-CN" dirty="0" smtClean="0"/>
              <a:t>-</a:t>
            </a:r>
            <a:r>
              <a:rPr lang="zh-CN" altLang="en-US" dirty="0" smtClean="0"/>
              <a:t>最大熵）得到当前观测的支持</a:t>
            </a:r>
          </a:p>
          <a:p>
            <a:pPr lvl="1"/>
            <a:r>
              <a:rPr lang="zh-CN" altLang="en-US" dirty="0" smtClean="0"/>
              <a:t>暗能量效应随时间增强</a:t>
            </a:r>
          </a:p>
          <a:p>
            <a:pPr lvl="1"/>
            <a:r>
              <a:rPr lang="zh-CN" altLang="en-US" dirty="0" smtClean="0"/>
              <a:t>宇宙膨胀越来越快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在有限时间内，宇宙将变得“无限”大</a:t>
            </a:r>
          </a:p>
          <a:p>
            <a:pPr lvl="1"/>
            <a:r>
              <a:rPr lang="zh-CN" altLang="en-US" dirty="0" smtClean="0"/>
              <a:t>所有结构被撕裂</a:t>
            </a:r>
          </a:p>
        </p:txBody>
      </p:sp>
    </p:spTree>
    <p:extLst>
      <p:ext uri="{BB962C8B-B14F-4D97-AF65-F5344CB8AC3E}">
        <p14:creationId xmlns:p14="http://schemas.microsoft.com/office/powerpoint/2010/main" val="3923500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4400" u="none" smtClean="0"/>
              <a:t>Avi Loeb</a:t>
            </a:r>
            <a:r>
              <a:rPr lang="zh-CN" altLang="en-US" sz="4400" u="none" smtClean="0"/>
              <a:t>的猜想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125538"/>
            <a:ext cx="8763000" cy="720725"/>
          </a:xfrm>
        </p:spPr>
        <p:txBody>
          <a:bodyPr/>
          <a:lstStyle/>
          <a:p>
            <a:r>
              <a:rPr lang="zh-CN" altLang="en-US" smtClean="0"/>
              <a:t>加速膨胀的宇宙会磨灭它起源</a:t>
            </a:r>
            <a:r>
              <a:rPr lang="en-US" altLang="zh-CN" smtClean="0"/>
              <a:t>[</a:t>
            </a:r>
            <a:r>
              <a:rPr lang="zh-CN" altLang="en-US" smtClean="0"/>
              <a:t>大爆炸</a:t>
            </a:r>
            <a:r>
              <a:rPr lang="en-US" altLang="zh-CN" smtClean="0"/>
              <a:t>]</a:t>
            </a:r>
            <a:r>
              <a:rPr lang="zh-CN" altLang="en-US" smtClean="0"/>
              <a:t>的证据</a:t>
            </a:r>
          </a:p>
        </p:txBody>
      </p:sp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575"/>
            <a:ext cx="5316538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2276475"/>
            <a:ext cx="3497262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683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6214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z="4400" smtClean="0"/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836613"/>
            <a:ext cx="3816350" cy="55451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星系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/>
              <a:t>远星系退出视野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/>
              <a:t>近邻星系并合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宇宙微波背景辐射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/>
              <a:t>波长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可观测宇宙尺度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/>
              <a:t>稀释得不可探测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/>
              <a:t>轻元素（</a:t>
            </a:r>
            <a:r>
              <a:rPr lang="en-US" altLang="zh-CN" dirty="0" smtClean="0"/>
              <a:t>H, He</a:t>
            </a:r>
            <a:r>
              <a:rPr lang="zh-CN" altLang="en-US" dirty="0" smtClean="0"/>
              <a:t>）相对丰度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/>
              <a:t>N</a:t>
            </a:r>
            <a:r>
              <a:rPr lang="zh-CN" altLang="en-US" dirty="0" smtClean="0"/>
              <a:t>代恒星污染原初元素丰度</a:t>
            </a:r>
          </a:p>
        </p:txBody>
      </p:sp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196975"/>
            <a:ext cx="5076825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108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5400" smtClean="0"/>
              <a:t>陷入黑暗</a:t>
            </a:r>
          </a:p>
        </p:txBody>
      </p:sp>
      <p:pic>
        <p:nvPicPr>
          <p:cNvPr id="151555" name="Picture 6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888" y="949325"/>
            <a:ext cx="8269287" cy="5175250"/>
          </a:xfrm>
        </p:spPr>
      </p:pic>
      <p:sp>
        <p:nvSpPr>
          <p:cNvPr id="151556" name="Text Box 5"/>
          <p:cNvSpPr txBox="1">
            <a:spLocks noChangeArrowheads="1"/>
          </p:cNvSpPr>
          <p:nvPr/>
        </p:nvSpPr>
        <p:spPr bwMode="auto">
          <a:xfrm>
            <a:off x="4427538" y="2852738"/>
            <a:ext cx="4537075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仙女星系充满天空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太阳成为红巨星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地球荒芜</a:t>
            </a:r>
          </a:p>
        </p:txBody>
      </p:sp>
    </p:spTree>
    <p:extLst>
      <p:ext uri="{BB962C8B-B14F-4D97-AF65-F5344CB8AC3E}">
        <p14:creationId xmlns:p14="http://schemas.microsoft.com/office/powerpoint/2010/main" val="665516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5400" smtClean="0"/>
              <a:t>永恒黑暗</a:t>
            </a:r>
          </a:p>
        </p:txBody>
      </p:sp>
      <p:pic>
        <p:nvPicPr>
          <p:cNvPr id="153603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338" y="949325"/>
            <a:ext cx="8180387" cy="5175250"/>
          </a:xfrm>
        </p:spPr>
      </p:pic>
      <p:sp>
        <p:nvSpPr>
          <p:cNvPr id="153604" name="TextBox 3"/>
          <p:cNvSpPr txBox="1">
            <a:spLocks noChangeArrowheads="1"/>
          </p:cNvSpPr>
          <p:nvPr/>
        </p:nvSpPr>
        <p:spPr bwMode="auto">
          <a:xfrm>
            <a:off x="1258888" y="1052513"/>
            <a:ext cx="23050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千亿年后</a:t>
            </a:r>
          </a:p>
        </p:txBody>
      </p:sp>
      <p:sp>
        <p:nvSpPr>
          <p:cNvPr id="153605" name="TextBox 4"/>
          <p:cNvSpPr txBox="1">
            <a:spLocks noChangeArrowheads="1"/>
          </p:cNvSpPr>
          <p:nvPr/>
        </p:nvSpPr>
        <p:spPr bwMode="auto">
          <a:xfrm>
            <a:off x="5219700" y="1052513"/>
            <a:ext cx="2952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Times" panose="02020603050405020304" pitchFamily="18" charset="0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百万亿年后</a:t>
            </a:r>
          </a:p>
        </p:txBody>
      </p:sp>
    </p:spTree>
    <p:extLst>
      <p:ext uri="{BB962C8B-B14F-4D97-AF65-F5344CB8AC3E}">
        <p14:creationId xmlns:p14="http://schemas.microsoft.com/office/powerpoint/2010/main" val="203817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3600" smtClean="0"/>
              <a:t>Fred Adams </a:t>
            </a:r>
            <a:r>
              <a:rPr lang="zh-CN" altLang="en-US" sz="3600" smtClean="0"/>
              <a:t>和 </a:t>
            </a:r>
            <a:r>
              <a:rPr lang="en-US" altLang="zh-CN" sz="3600" smtClean="0"/>
              <a:t>Gregory Laughlin</a:t>
            </a:r>
            <a:r>
              <a:rPr lang="zh-CN" altLang="en-US" sz="3600" smtClean="0"/>
              <a:t>的“时代”论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556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8304212" cy="56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852738"/>
            <a:ext cx="393700" cy="130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流程图: 可选过程 1"/>
          <p:cNvSpPr/>
          <p:nvPr/>
        </p:nvSpPr>
        <p:spPr bwMode="auto">
          <a:xfrm>
            <a:off x="6372200" y="5877272"/>
            <a:ext cx="1512168" cy="648072"/>
          </a:xfrm>
          <a:prstGeom prst="flowChartAlternateProcess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7" name="流程图: 可选过程 6"/>
          <p:cNvSpPr/>
          <p:nvPr/>
        </p:nvSpPr>
        <p:spPr bwMode="auto">
          <a:xfrm>
            <a:off x="1907704" y="4581128"/>
            <a:ext cx="1512168" cy="648072"/>
          </a:xfrm>
          <a:prstGeom prst="flowChartAlternateProcess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3046193"/>
            <a:ext cx="1566808" cy="7011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473" y="3140968"/>
            <a:ext cx="1651660" cy="8451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448" y="1851113"/>
            <a:ext cx="3101799" cy="1387965"/>
          </a:xfrm>
          <a:prstGeom prst="rect">
            <a:avLst/>
          </a:prstGeom>
        </p:spPr>
      </p:pic>
      <p:sp>
        <p:nvSpPr>
          <p:cNvPr id="12" name="流程图: 可选过程 11"/>
          <p:cNvSpPr/>
          <p:nvPr/>
        </p:nvSpPr>
        <p:spPr bwMode="auto">
          <a:xfrm>
            <a:off x="1043607" y="947096"/>
            <a:ext cx="7728918" cy="828715"/>
          </a:xfrm>
          <a:prstGeom prst="flowChartAlternateProcess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4246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3600" smtClean="0"/>
              <a:t>Fred Adams </a:t>
            </a:r>
            <a:r>
              <a:rPr lang="zh-CN" altLang="en-US" sz="3600" smtClean="0"/>
              <a:t>和 </a:t>
            </a:r>
            <a:r>
              <a:rPr lang="en-US" altLang="zh-CN" sz="3600" smtClean="0"/>
              <a:t>Gregory Laughlin</a:t>
            </a:r>
            <a:r>
              <a:rPr lang="zh-CN" altLang="en-US" sz="3600" smtClean="0"/>
              <a:t>的“时代”论</a:t>
            </a:r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96975"/>
            <a:ext cx="8763000" cy="46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300"/>
            <a:ext cx="393700" cy="130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流程图: 可选过程 5"/>
          <p:cNvSpPr/>
          <p:nvPr/>
        </p:nvSpPr>
        <p:spPr bwMode="auto">
          <a:xfrm>
            <a:off x="971600" y="4797152"/>
            <a:ext cx="8172400" cy="1008112"/>
          </a:xfrm>
          <a:prstGeom prst="flowChartAlternateProcess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7" name="流程图: 可选过程 6"/>
          <p:cNvSpPr/>
          <p:nvPr/>
        </p:nvSpPr>
        <p:spPr bwMode="auto">
          <a:xfrm>
            <a:off x="971600" y="1912418"/>
            <a:ext cx="8172400" cy="2736303"/>
          </a:xfrm>
          <a:prstGeom prst="flowChartAlternateProcess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  <p:sp>
        <p:nvSpPr>
          <p:cNvPr id="8" name="流程图: 可选过程 7"/>
          <p:cNvSpPr/>
          <p:nvPr/>
        </p:nvSpPr>
        <p:spPr bwMode="auto">
          <a:xfrm>
            <a:off x="1037852" y="1196975"/>
            <a:ext cx="7998644" cy="641228"/>
          </a:xfrm>
          <a:prstGeom prst="flowChartAlternateProcess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872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smtClean="0"/>
              <a:t>宇宙的临界密度</a:t>
            </a:r>
            <a:endParaRPr lang="en-US" altLang="zh-CN" sz="400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341438"/>
            <a:ext cx="8223448" cy="6477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Alexander </a:t>
            </a:r>
            <a:r>
              <a:rPr lang="en-US" altLang="zh-CN" dirty="0" err="1" smtClean="0"/>
              <a:t>Friedmann</a:t>
            </a:r>
            <a:r>
              <a:rPr lang="en-US" altLang="zh-CN" dirty="0" smtClean="0"/>
              <a:t> (1888–1925)</a:t>
            </a:r>
            <a:r>
              <a:rPr lang="zh-CN" altLang="en-US" dirty="0" smtClean="0"/>
              <a:t>：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205038"/>
            <a:ext cx="142875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068638"/>
            <a:ext cx="45339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933825"/>
            <a:ext cx="4713288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2124075" y="5734050"/>
            <a:ext cx="395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</a:rPr>
              <a:t>~6 H / m^3</a:t>
            </a:r>
            <a:endParaRPr lang="zh-CN" altLang="en-US" sz="3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z="480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981075"/>
            <a:ext cx="8330828" cy="7921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 smtClean="0"/>
              <a:t>宇宙物质密度参数 </a:t>
            </a:r>
            <a:r>
              <a:rPr lang="en-US" altLang="zh-CN" dirty="0" err="1" smtClean="0"/>
              <a:t>Ω</a:t>
            </a:r>
            <a:r>
              <a:rPr lang="en-US" altLang="zh-CN" baseline="-25000" dirty="0" err="1" smtClean="0"/>
              <a:t>mass</a:t>
            </a:r>
            <a:endParaRPr lang="en-US" altLang="zh-CN" dirty="0" smtClean="0"/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81467"/>
              </p:ext>
            </p:extLst>
          </p:nvPr>
        </p:nvGraphicFramePr>
        <p:xfrm>
          <a:off x="1259632" y="3140968"/>
          <a:ext cx="6110288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2" r:id="rId4" imgW="1740565" imgH="431810" progId="Equation.3">
                  <p:embed/>
                </p:oleObj>
              </mc:Choice>
              <mc:Fallback>
                <p:oleObj r:id="rId4" imgW="1740565" imgH="43181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3140968"/>
                        <a:ext cx="6110288" cy="1517650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70071"/>
            <a:ext cx="6515421" cy="4699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5"/>
          <p:cNvSpPr txBox="1">
            <a:spLocks noChangeArrowheads="1"/>
          </p:cNvSpPr>
          <p:nvPr/>
        </p:nvSpPr>
        <p:spPr bwMode="auto">
          <a:xfrm>
            <a:off x="2771800" y="6206209"/>
            <a:ext cx="66810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如宇宙只含物质，其将来的三</a:t>
            </a:r>
            <a:r>
              <a:rPr lang="zh-CN" altLang="en-US" sz="28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种命运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338814" y="141072"/>
            <a:ext cx="8265634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3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Ωmass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dirty="0"/>
              <a:t>≈ </a:t>
            </a:r>
            <a:r>
              <a:rPr lang="en-US" altLang="zh-CN" sz="2800" dirty="0"/>
              <a:t>0.05</a:t>
            </a:r>
            <a:r>
              <a:rPr lang="zh-CN" altLang="en-US" sz="2800" dirty="0"/>
              <a:t>  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亮物质</a:t>
            </a:r>
            <a:r>
              <a:rPr lang="en-US" altLang="zh-CN" sz="2800" dirty="0" smtClean="0"/>
              <a:t>]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    </a:t>
            </a:r>
            <a:r>
              <a:rPr lang="zh-CN" altLang="en-US" sz="2800" dirty="0" smtClean="0"/>
              <a:t>≈ </a:t>
            </a:r>
            <a:r>
              <a:rPr lang="en-US" altLang="zh-CN" sz="2800" dirty="0"/>
              <a:t>0.32  </a:t>
            </a:r>
            <a:r>
              <a:rPr lang="en-US" altLang="zh-CN" sz="2800" dirty="0" smtClean="0"/>
              <a:t>[</a:t>
            </a:r>
            <a:r>
              <a:rPr lang="zh-CN" altLang="en-US" sz="2800" dirty="0" smtClean="0"/>
              <a:t>亮物质（</a:t>
            </a:r>
            <a:r>
              <a:rPr lang="en-US" altLang="zh-CN" sz="2800" dirty="0" smtClean="0"/>
              <a:t>0.05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+ </a:t>
            </a:r>
            <a:r>
              <a:rPr lang="zh-CN" altLang="en-US" sz="2800" dirty="0" smtClean="0"/>
              <a:t>暗物质（</a:t>
            </a:r>
            <a:r>
              <a:rPr lang="en-US" altLang="zh-CN" sz="2800" dirty="0" smtClean="0"/>
              <a:t>0.27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]</a:t>
            </a:r>
            <a:endParaRPr lang="zh-CN" altLang="en-US" sz="2800" dirty="0"/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338814" y="2348880"/>
            <a:ext cx="186605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•"/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我们的宇宙将永远“减速”膨胀下去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/>
      <p:bldP spid="14343" grpId="0"/>
    </p:bldLst>
  </p:timing>
</p:sld>
</file>

<file path=ppt/theme/theme1.xml><?xml version="1.0" encoding="utf-8"?>
<a:theme xmlns:a="http://schemas.openxmlformats.org/drawingml/2006/main" name="ANU_2003">
  <a:themeElements>
    <a:clrScheme name="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NU_2003">
      <a:majorFont>
        <a:latin typeface="Arial"/>
        <a:ea typeface="华文中宋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NU_2003">
  <a:themeElements>
    <a:clrScheme name="1_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ANU_2003">
      <a:majorFont>
        <a:latin typeface="Arial"/>
        <a:ea typeface="华文中宋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ANU_2003">
  <a:themeElements>
    <a:clrScheme name="ANU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NU_2003">
      <a:majorFont>
        <a:latin typeface="Arial Narrow"/>
        <a:ea typeface="华文中宋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行楷" pitchFamily="2" charset="-122"/>
          </a:defRPr>
        </a:defPPr>
      </a:lstStyle>
    </a:lnDef>
  </a:objectDefaults>
  <a:extraClrSchemeLst>
    <a:extraClrScheme>
      <a:clrScheme name="ANU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Designs\ANU_2003.pot</Template>
  <TotalTime>4328</TotalTime>
  <Pages>0</Pages>
  <Words>3027</Words>
  <Characters>0</Characters>
  <Application>Microsoft Office PowerPoint</Application>
  <DocSecurity>0</DocSecurity>
  <PresentationFormat>全屏显示(4:3)</PresentationFormat>
  <Lines>0</Lines>
  <Paragraphs>318</Paragraphs>
  <Slides>66</Slides>
  <Notes>60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2" baseType="lpstr">
      <vt:lpstr>等线</vt:lpstr>
      <vt:lpstr>黑体</vt:lpstr>
      <vt:lpstr>华文行楷</vt:lpstr>
      <vt:lpstr>华文新魏</vt:lpstr>
      <vt:lpstr>华文中宋</vt:lpstr>
      <vt:lpstr>宋体</vt:lpstr>
      <vt:lpstr>Arial</vt:lpstr>
      <vt:lpstr>Arial Narrow</vt:lpstr>
      <vt:lpstr>Symbol</vt:lpstr>
      <vt:lpstr>Times</vt:lpstr>
      <vt:lpstr>Times New Roman</vt:lpstr>
      <vt:lpstr>Wingdings</vt:lpstr>
      <vt:lpstr>ANU_2003</vt:lpstr>
      <vt:lpstr>1_ANU_2003</vt:lpstr>
      <vt:lpstr>2_ANU_2003</vt:lpstr>
      <vt:lpstr>Equation.3</vt:lpstr>
      <vt:lpstr>天文学导论</vt:lpstr>
      <vt:lpstr>本讲内容</vt:lpstr>
      <vt:lpstr>教材学习</vt:lpstr>
      <vt:lpstr>学习目标</vt:lpstr>
      <vt:lpstr>1、宇宙的物质密度</vt:lpstr>
      <vt:lpstr>宇宙的“逃逸速度”</vt:lpstr>
      <vt:lpstr>宇宙的临界密度</vt:lpstr>
      <vt:lpstr>PowerPoint 演示文稿</vt:lpstr>
      <vt:lpstr>PowerPoint 演示文稿</vt:lpstr>
      <vt:lpstr>2、加速膨胀的宇宙与暗能量</vt:lpstr>
      <vt:lpstr>宇宙膨胀在加速！</vt:lpstr>
      <vt:lpstr>PowerPoint 演示文稿</vt:lpstr>
      <vt:lpstr>2011年诺贝尔物理学奖</vt:lpstr>
      <vt:lpstr>“反引力”</vt:lpstr>
      <vt:lpstr>PowerPoint 演示文稿</vt:lpstr>
      <vt:lpstr>宇宙学常数 = 真空能 = 暗能量dark energy </vt:lpstr>
      <vt:lpstr>PowerPoint 演示文稿</vt:lpstr>
      <vt:lpstr>Ωmass~0.3,  ΩΛ~0.7 </vt:lpstr>
      <vt:lpstr>如果宇宙学常数不是常数？</vt:lpstr>
      <vt:lpstr>Ωmass 与ΩΛ的观测值影响对宇宙[过去]年龄的解释</vt:lpstr>
      <vt:lpstr>宇宙年龄 &gt; 球状星团年龄</vt:lpstr>
      <vt:lpstr>宇宙有形状：</vt:lpstr>
      <vt:lpstr>观测：Ωmass+ΩΛ~ 1.0宇宙是平直的</vt:lpstr>
      <vt:lpstr>3、早期宇宙</vt:lpstr>
      <vt:lpstr>宇宙的组成</vt:lpstr>
      <vt:lpstr>宇宙组成的演化</vt:lpstr>
      <vt:lpstr>粒子（物质）的创建</vt:lpstr>
      <vt:lpstr>粒子创建的阈值温度</vt:lpstr>
      <vt:lpstr>PowerPoint 演示文稿</vt:lpstr>
      <vt:lpstr>PowerPoint 演示文稿</vt:lpstr>
      <vt:lpstr>物质-辐射热平衡和物质的冻结</vt:lpstr>
      <vt:lpstr>4种基本力</vt:lpstr>
      <vt:lpstr>宇宙演化的8个时代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4、暴胀宇宙</vt:lpstr>
      <vt:lpstr>平直疑难问题</vt:lpstr>
      <vt:lpstr>视界疑难问题</vt:lpstr>
      <vt:lpstr>PowerPoint 演示文稿</vt:lpstr>
      <vt:lpstr>暴胀源于极早期宇宙的随机量子涨落</vt:lpstr>
      <vt:lpstr>对平直问题的解释</vt:lpstr>
      <vt:lpstr>对视界问题的解释</vt:lpstr>
      <vt:lpstr>暴胀前的各类量子涨落被暴胀稀释，以至于目前不可观测</vt:lpstr>
      <vt:lpstr>暴胀余波：原初引力波</vt:lpstr>
      <vt:lpstr>BICEP2 探测原初引力波</vt:lpstr>
      <vt:lpstr>BICEP2 探测原初引力波：B-模偏振</vt:lpstr>
      <vt:lpstr>“大爆炸信号”不过是尘埃吗？ </vt:lpstr>
      <vt:lpstr>5、多重宇宙 multiverses</vt:lpstr>
      <vt:lpstr>第一层平行宇宙</vt:lpstr>
      <vt:lpstr>第二层平行宇宙（泡泡宇宙）</vt:lpstr>
      <vt:lpstr>PowerPoint 演示文稿</vt:lpstr>
      <vt:lpstr>ΩΛ~？</vt:lpstr>
      <vt:lpstr>第三层平行宇宙</vt:lpstr>
      <vt:lpstr>第四层平行宇宙</vt:lpstr>
      <vt:lpstr>6、 “绝对的”未来</vt:lpstr>
      <vt:lpstr>Avi Loeb的猜想</vt:lpstr>
      <vt:lpstr>PowerPoint 演示文稿</vt:lpstr>
      <vt:lpstr>陷入黑暗</vt:lpstr>
      <vt:lpstr>永恒黑暗</vt:lpstr>
      <vt:lpstr>Fred Adams 和 Gregory Laughlin的“时代”论</vt:lpstr>
      <vt:lpstr>Fred Adams 和 Gregory Laughlin的“时代”论</vt:lpstr>
    </vt:vector>
  </TitlesOfParts>
  <Manager/>
  <Company>THCA-Tsinghua University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L19 Cosmology</dc:title>
  <dc:subject/>
  <dc:creator>Youhong Zhang</dc:creator>
  <cp:keywords/>
  <dc:description/>
  <cp:lastModifiedBy>zhangyh</cp:lastModifiedBy>
  <cp:revision>824</cp:revision>
  <cp:lastPrinted>2003-02-26T04:55:41Z</cp:lastPrinted>
  <dcterms:created xsi:type="dcterms:W3CDTF">2000-08-31T04:58:12Z</dcterms:created>
  <dcterms:modified xsi:type="dcterms:W3CDTF">2019-06-03T08:30:36Z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r8>1</vt:r8>
  </property>
  <property fmtid="{D5CDD505-2E9C-101B-9397-08002B2CF9AE}" pid="3" name="GraphicType">
    <vt:r8>2</vt:r8>
  </property>
  <property fmtid="{D5CDD505-2E9C-101B-9397-08002B2CF9AE}" pid="4" name="Compression">
    <vt:r8>90</vt:r8>
  </property>
  <property fmtid="{D5CDD505-2E9C-101B-9397-08002B2CF9AE}" pid="5" name="ScreenSize">
    <vt:r8>1</vt:r8>
  </property>
  <property fmtid="{D5CDD505-2E9C-101B-9397-08002B2CF9AE}" pid="6" name="ScreenUsage">
    <vt:r8>2</vt:r8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r8>15132390</vt:r8>
  </property>
  <property fmtid="{D5CDD505-2E9C-101B-9397-08002B2CF9AE}" pid="14" name="TextColor">
    <vt:r8>0</vt:r8>
  </property>
  <property fmtid="{D5CDD505-2E9C-101B-9397-08002B2CF9AE}" pid="15" name="LinkColor">
    <vt:r8>16711782</vt:r8>
  </property>
  <property fmtid="{D5CDD505-2E9C-101B-9397-08002B2CF9AE}" pid="16" name="VisitedColor">
    <vt:r8>10040268</vt:r8>
  </property>
  <property fmtid="{D5CDD505-2E9C-101B-9397-08002B2CF9AE}" pid="17" name="TransparentButton">
    <vt:r8>0</vt:r8>
  </property>
  <property fmtid="{D5CDD505-2E9C-101B-9397-08002B2CF9AE}" pid="18" name="ButtonType">
    <vt:r8>3</vt:r8>
  </property>
  <property fmtid="{D5CDD505-2E9C-101B-9397-08002B2CF9AE}" pid="19" name="ShowNotes">
    <vt:bool>false</vt:bool>
  </property>
  <property fmtid="{D5CDD505-2E9C-101B-9397-08002B2CF9AE}" pid="20" name="NavBtnPos">
    <vt:r8>1</vt:r8>
  </property>
  <property fmtid="{D5CDD505-2E9C-101B-9397-08002B2CF9AE}" pid="21" name="OutputDir">
    <vt:lpwstr>C:\My Documents\ANU Teaching\ASTR1001\web</vt:lpwstr>
  </property>
  <property fmtid="{D5CDD505-2E9C-101B-9397-08002B2CF9AE}" pid="22" name="KSOProductBuildVer">
    <vt:lpwstr>2052-9.1.0.5060</vt:lpwstr>
  </property>
</Properties>
</file>